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-756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182AEF-A73E-47BD-B7FA-825CD6421CE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12837B-CAF1-4424-8107-291DB0B26F72}">
      <dgm:prSet phldrT="[Текст]"/>
      <dgm:spPr/>
      <dgm:t>
        <a:bodyPr/>
        <a:lstStyle/>
        <a:p>
          <a:r>
            <a:rPr lang="ru-RU" dirty="0" smtClean="0"/>
            <a:t>Директор</a:t>
          </a:r>
          <a:endParaRPr lang="ru-RU" dirty="0"/>
        </a:p>
      </dgm:t>
    </dgm:pt>
    <dgm:pt modelId="{E5560268-B00A-4E2E-8B20-7D3A9A5AFB4B}" type="parTrans" cxnId="{A355B0C4-46D7-400D-B3BA-D2027E02EBF3}">
      <dgm:prSet/>
      <dgm:spPr/>
      <dgm:t>
        <a:bodyPr/>
        <a:lstStyle/>
        <a:p>
          <a:endParaRPr lang="ru-RU"/>
        </a:p>
      </dgm:t>
    </dgm:pt>
    <dgm:pt modelId="{23A42063-841F-472F-99E2-DE0F3BC577BD}" type="sibTrans" cxnId="{A355B0C4-46D7-400D-B3BA-D2027E02EBF3}">
      <dgm:prSet/>
      <dgm:spPr/>
      <dgm:t>
        <a:bodyPr/>
        <a:lstStyle/>
        <a:p>
          <a:endParaRPr lang="ru-RU"/>
        </a:p>
      </dgm:t>
    </dgm:pt>
    <dgm:pt modelId="{E6BD3E6F-282E-41F5-B385-48A0A0A77A09}" type="asst">
      <dgm:prSet phldrT="[Текст]"/>
      <dgm:spPr/>
      <dgm:t>
        <a:bodyPr/>
        <a:lstStyle/>
        <a:p>
          <a:r>
            <a:rPr lang="ru-RU" dirty="0" smtClean="0"/>
            <a:t>Администратор</a:t>
          </a:r>
          <a:endParaRPr lang="ru-RU" dirty="0"/>
        </a:p>
      </dgm:t>
    </dgm:pt>
    <dgm:pt modelId="{E9D08D12-7481-4750-AD9D-FE4F607BEEA7}" type="parTrans" cxnId="{4D1D712F-90CD-46EF-8DB3-24F2A13BA055}">
      <dgm:prSet/>
      <dgm:spPr/>
      <dgm:t>
        <a:bodyPr/>
        <a:lstStyle/>
        <a:p>
          <a:endParaRPr lang="ru-RU"/>
        </a:p>
      </dgm:t>
    </dgm:pt>
    <dgm:pt modelId="{457AEC66-59C2-435D-86CB-25BADF7ECC24}" type="sibTrans" cxnId="{4D1D712F-90CD-46EF-8DB3-24F2A13BA055}">
      <dgm:prSet/>
      <dgm:spPr/>
      <dgm:t>
        <a:bodyPr/>
        <a:lstStyle/>
        <a:p>
          <a:endParaRPr lang="ru-RU"/>
        </a:p>
      </dgm:t>
    </dgm:pt>
    <dgm:pt modelId="{05D07BBC-EFA4-474E-B94B-E6988F3F34F2}">
      <dgm:prSet phldrT="[Текст]"/>
      <dgm:spPr/>
      <dgm:t>
        <a:bodyPr/>
        <a:lstStyle/>
        <a:p>
          <a:r>
            <a:rPr lang="ru-RU" dirty="0" smtClean="0"/>
            <a:t>Промоутер</a:t>
          </a:r>
          <a:endParaRPr lang="ru-RU" dirty="0"/>
        </a:p>
      </dgm:t>
    </dgm:pt>
    <dgm:pt modelId="{D20E8988-18EC-47FB-BD01-DF1B5196B03A}" type="parTrans" cxnId="{B72EA239-01C9-4EA3-A94E-B73CD1266271}">
      <dgm:prSet/>
      <dgm:spPr/>
      <dgm:t>
        <a:bodyPr/>
        <a:lstStyle/>
        <a:p>
          <a:endParaRPr lang="ru-RU"/>
        </a:p>
      </dgm:t>
    </dgm:pt>
    <dgm:pt modelId="{E11838E1-DFE8-4E07-A2AD-CF6C5E2C3EBD}" type="sibTrans" cxnId="{B72EA239-01C9-4EA3-A94E-B73CD1266271}">
      <dgm:prSet/>
      <dgm:spPr/>
      <dgm:t>
        <a:bodyPr/>
        <a:lstStyle/>
        <a:p>
          <a:endParaRPr lang="ru-RU"/>
        </a:p>
      </dgm:t>
    </dgm:pt>
    <dgm:pt modelId="{CB8DF441-FB9B-4190-AE1A-C4CDD3B54346}">
      <dgm:prSet phldrT="[Текст]"/>
      <dgm:spPr/>
      <dgm:t>
        <a:bodyPr/>
        <a:lstStyle/>
        <a:p>
          <a:r>
            <a:rPr lang="en-US" dirty="0" smtClean="0"/>
            <a:t>IT</a:t>
          </a:r>
          <a:r>
            <a:rPr lang="ru-RU" dirty="0" smtClean="0"/>
            <a:t>-специалист</a:t>
          </a:r>
          <a:endParaRPr lang="ru-RU" dirty="0"/>
        </a:p>
      </dgm:t>
    </dgm:pt>
    <dgm:pt modelId="{71000D7C-4204-460F-8B02-DF5BB39BDB76}" type="parTrans" cxnId="{BFDBE277-ECE8-4CB9-817C-7A1E995CA153}">
      <dgm:prSet/>
      <dgm:spPr/>
      <dgm:t>
        <a:bodyPr/>
        <a:lstStyle/>
        <a:p>
          <a:endParaRPr lang="ru-RU"/>
        </a:p>
      </dgm:t>
    </dgm:pt>
    <dgm:pt modelId="{9A5B3754-63DD-4B29-A66E-55B64A994883}" type="sibTrans" cxnId="{BFDBE277-ECE8-4CB9-817C-7A1E995CA153}">
      <dgm:prSet/>
      <dgm:spPr/>
      <dgm:t>
        <a:bodyPr/>
        <a:lstStyle/>
        <a:p>
          <a:endParaRPr lang="ru-RU"/>
        </a:p>
      </dgm:t>
    </dgm:pt>
    <dgm:pt modelId="{C2E88E95-17A0-41E7-AC60-1D85C3A41FEB}">
      <dgm:prSet phldrT="[Текст]"/>
      <dgm:spPr/>
      <dgm:t>
        <a:bodyPr/>
        <a:lstStyle/>
        <a:p>
          <a:r>
            <a:rPr lang="en-US" dirty="0" smtClean="0"/>
            <a:t>IT-</a:t>
          </a:r>
          <a:r>
            <a:rPr lang="ru-RU" dirty="0" smtClean="0"/>
            <a:t>специалист</a:t>
          </a:r>
        </a:p>
        <a:p>
          <a:r>
            <a:rPr lang="ru-RU" dirty="0" smtClean="0"/>
            <a:t>(разработчик игр)</a:t>
          </a:r>
        </a:p>
      </dgm:t>
    </dgm:pt>
    <dgm:pt modelId="{647E421E-0B15-47BB-AF7B-20193C5B0C6B}" type="parTrans" cxnId="{3A300076-5C82-4A9E-AA1B-E00B3F727B5D}">
      <dgm:prSet/>
      <dgm:spPr/>
      <dgm:t>
        <a:bodyPr/>
        <a:lstStyle/>
        <a:p>
          <a:endParaRPr lang="ru-RU"/>
        </a:p>
      </dgm:t>
    </dgm:pt>
    <dgm:pt modelId="{1BAC645C-AC2A-4246-82F8-EA9610FA03E3}" type="sibTrans" cxnId="{3A300076-5C82-4A9E-AA1B-E00B3F727B5D}">
      <dgm:prSet/>
      <dgm:spPr/>
      <dgm:t>
        <a:bodyPr/>
        <a:lstStyle/>
        <a:p>
          <a:endParaRPr lang="ru-RU"/>
        </a:p>
      </dgm:t>
    </dgm:pt>
    <dgm:pt modelId="{424CCC8A-CAFB-4DF7-BE2E-ECA926C4AC5D}" type="pres">
      <dgm:prSet presAssocID="{9F182AEF-A73E-47BD-B7FA-825CD6421C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7125E25-0CD0-46C0-ACCE-0D2F4AC00F7E}" type="pres">
      <dgm:prSet presAssocID="{BB12837B-CAF1-4424-8107-291DB0B26F72}" presName="hierRoot1" presStyleCnt="0">
        <dgm:presLayoutVars>
          <dgm:hierBranch val="init"/>
        </dgm:presLayoutVars>
      </dgm:prSet>
      <dgm:spPr/>
    </dgm:pt>
    <dgm:pt modelId="{9D216EC2-3448-4F69-B0BA-22B79E1D6C70}" type="pres">
      <dgm:prSet presAssocID="{BB12837B-CAF1-4424-8107-291DB0B26F72}" presName="rootComposite1" presStyleCnt="0"/>
      <dgm:spPr/>
    </dgm:pt>
    <dgm:pt modelId="{198FA80B-8D04-4112-A762-5EEDE5CB03D3}" type="pres">
      <dgm:prSet presAssocID="{BB12837B-CAF1-4424-8107-291DB0B26F72}" presName="rootText1" presStyleLbl="node0" presStyleIdx="0" presStyleCnt="1">
        <dgm:presLayoutVars>
          <dgm:chPref val="3"/>
        </dgm:presLayoutVars>
      </dgm:prSet>
      <dgm:spPr/>
    </dgm:pt>
    <dgm:pt modelId="{5EA79D05-F84D-4B53-BC03-CF12C9C5B339}" type="pres">
      <dgm:prSet presAssocID="{BB12837B-CAF1-4424-8107-291DB0B26F72}" presName="rootConnector1" presStyleLbl="node1" presStyleIdx="0" presStyleCnt="0"/>
      <dgm:spPr/>
    </dgm:pt>
    <dgm:pt modelId="{B8947008-85D6-46B2-960C-14784A0C0824}" type="pres">
      <dgm:prSet presAssocID="{BB12837B-CAF1-4424-8107-291DB0B26F72}" presName="hierChild2" presStyleCnt="0"/>
      <dgm:spPr/>
    </dgm:pt>
    <dgm:pt modelId="{97577762-03E5-4046-895A-E918A785DB1D}" type="pres">
      <dgm:prSet presAssocID="{D20E8988-18EC-47FB-BD01-DF1B5196B03A}" presName="Name37" presStyleLbl="parChTrans1D2" presStyleIdx="0" presStyleCnt="4"/>
      <dgm:spPr/>
    </dgm:pt>
    <dgm:pt modelId="{D430F822-141F-4F72-8C0C-4E05919DE570}" type="pres">
      <dgm:prSet presAssocID="{05D07BBC-EFA4-474E-B94B-E6988F3F34F2}" presName="hierRoot2" presStyleCnt="0">
        <dgm:presLayoutVars>
          <dgm:hierBranch val="init"/>
        </dgm:presLayoutVars>
      </dgm:prSet>
      <dgm:spPr/>
    </dgm:pt>
    <dgm:pt modelId="{51672D37-E490-4D83-9BF0-A9736333B446}" type="pres">
      <dgm:prSet presAssocID="{05D07BBC-EFA4-474E-B94B-E6988F3F34F2}" presName="rootComposite" presStyleCnt="0"/>
      <dgm:spPr/>
    </dgm:pt>
    <dgm:pt modelId="{A9B7907F-2CFC-4EA3-9847-9A6C5F16131E}" type="pres">
      <dgm:prSet presAssocID="{05D07BBC-EFA4-474E-B94B-E6988F3F34F2}" presName="rootText" presStyleLbl="node2" presStyleIdx="0" presStyleCnt="3">
        <dgm:presLayoutVars>
          <dgm:chPref val="3"/>
        </dgm:presLayoutVars>
      </dgm:prSet>
      <dgm:spPr/>
    </dgm:pt>
    <dgm:pt modelId="{F6884079-8418-4767-867E-E371507FD023}" type="pres">
      <dgm:prSet presAssocID="{05D07BBC-EFA4-474E-B94B-E6988F3F34F2}" presName="rootConnector" presStyleLbl="node2" presStyleIdx="0" presStyleCnt="3"/>
      <dgm:spPr/>
    </dgm:pt>
    <dgm:pt modelId="{F36535A7-6790-4AA0-9088-A710010CC33B}" type="pres">
      <dgm:prSet presAssocID="{05D07BBC-EFA4-474E-B94B-E6988F3F34F2}" presName="hierChild4" presStyleCnt="0"/>
      <dgm:spPr/>
    </dgm:pt>
    <dgm:pt modelId="{580B81A0-792C-4557-8ADB-CE80A88BDA8C}" type="pres">
      <dgm:prSet presAssocID="{05D07BBC-EFA4-474E-B94B-E6988F3F34F2}" presName="hierChild5" presStyleCnt="0"/>
      <dgm:spPr/>
    </dgm:pt>
    <dgm:pt modelId="{0851C7BE-CD2F-4E01-891C-95D54939AA4C}" type="pres">
      <dgm:prSet presAssocID="{71000D7C-4204-460F-8B02-DF5BB39BDB76}" presName="Name37" presStyleLbl="parChTrans1D2" presStyleIdx="1" presStyleCnt="4"/>
      <dgm:spPr/>
    </dgm:pt>
    <dgm:pt modelId="{6E1B35B3-C89B-4E41-A188-F0F4F76257E2}" type="pres">
      <dgm:prSet presAssocID="{CB8DF441-FB9B-4190-AE1A-C4CDD3B54346}" presName="hierRoot2" presStyleCnt="0">
        <dgm:presLayoutVars>
          <dgm:hierBranch val="init"/>
        </dgm:presLayoutVars>
      </dgm:prSet>
      <dgm:spPr/>
    </dgm:pt>
    <dgm:pt modelId="{6F094A45-DE79-402C-900B-CB841DEDBB23}" type="pres">
      <dgm:prSet presAssocID="{CB8DF441-FB9B-4190-AE1A-C4CDD3B54346}" presName="rootComposite" presStyleCnt="0"/>
      <dgm:spPr/>
    </dgm:pt>
    <dgm:pt modelId="{DF0E0A54-122C-4293-BB3C-4C81460F3017}" type="pres">
      <dgm:prSet presAssocID="{CB8DF441-FB9B-4190-AE1A-C4CDD3B54346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2B675D-8500-4B96-ADDA-DB3124A41F68}" type="pres">
      <dgm:prSet presAssocID="{CB8DF441-FB9B-4190-AE1A-C4CDD3B54346}" presName="rootConnector" presStyleLbl="node2" presStyleIdx="1" presStyleCnt="3"/>
      <dgm:spPr/>
    </dgm:pt>
    <dgm:pt modelId="{825E77BB-6E4B-4CA3-B8D0-DB4B71BFBF6C}" type="pres">
      <dgm:prSet presAssocID="{CB8DF441-FB9B-4190-AE1A-C4CDD3B54346}" presName="hierChild4" presStyleCnt="0"/>
      <dgm:spPr/>
    </dgm:pt>
    <dgm:pt modelId="{D308DBCF-3038-4945-A5FA-ADBCF00CACAC}" type="pres">
      <dgm:prSet presAssocID="{CB8DF441-FB9B-4190-AE1A-C4CDD3B54346}" presName="hierChild5" presStyleCnt="0"/>
      <dgm:spPr/>
    </dgm:pt>
    <dgm:pt modelId="{854E20B0-B155-4D8D-894C-E2B0DFB7AFE9}" type="pres">
      <dgm:prSet presAssocID="{647E421E-0B15-47BB-AF7B-20193C5B0C6B}" presName="Name37" presStyleLbl="parChTrans1D2" presStyleIdx="2" presStyleCnt="4"/>
      <dgm:spPr/>
    </dgm:pt>
    <dgm:pt modelId="{209655DE-B37A-4388-87CD-68180E54F97D}" type="pres">
      <dgm:prSet presAssocID="{C2E88E95-17A0-41E7-AC60-1D85C3A41FEB}" presName="hierRoot2" presStyleCnt="0">
        <dgm:presLayoutVars>
          <dgm:hierBranch val="init"/>
        </dgm:presLayoutVars>
      </dgm:prSet>
      <dgm:spPr/>
    </dgm:pt>
    <dgm:pt modelId="{667BD2EA-4EA1-45FA-AB6B-87318EF2F642}" type="pres">
      <dgm:prSet presAssocID="{C2E88E95-17A0-41E7-AC60-1D85C3A41FEB}" presName="rootComposite" presStyleCnt="0"/>
      <dgm:spPr/>
    </dgm:pt>
    <dgm:pt modelId="{D25EFDE8-2320-4D2C-ABE9-AE522DC08896}" type="pres">
      <dgm:prSet presAssocID="{C2E88E95-17A0-41E7-AC60-1D85C3A41FE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6E7DF3-E982-4AD7-B88D-E3A5E46F272C}" type="pres">
      <dgm:prSet presAssocID="{C2E88E95-17A0-41E7-AC60-1D85C3A41FEB}" presName="rootConnector" presStyleLbl="node2" presStyleIdx="2" presStyleCnt="3"/>
      <dgm:spPr/>
    </dgm:pt>
    <dgm:pt modelId="{4AF229C4-D2AF-408A-84DC-B9FDFEB7450B}" type="pres">
      <dgm:prSet presAssocID="{C2E88E95-17A0-41E7-AC60-1D85C3A41FEB}" presName="hierChild4" presStyleCnt="0"/>
      <dgm:spPr/>
    </dgm:pt>
    <dgm:pt modelId="{CC7333F5-234D-4C60-8D29-FA11A4121B8A}" type="pres">
      <dgm:prSet presAssocID="{C2E88E95-17A0-41E7-AC60-1D85C3A41FEB}" presName="hierChild5" presStyleCnt="0"/>
      <dgm:spPr/>
    </dgm:pt>
    <dgm:pt modelId="{4352D584-9128-49C6-82C8-FB208A7BE13A}" type="pres">
      <dgm:prSet presAssocID="{BB12837B-CAF1-4424-8107-291DB0B26F72}" presName="hierChild3" presStyleCnt="0"/>
      <dgm:spPr/>
    </dgm:pt>
    <dgm:pt modelId="{F0AB93F1-9D24-4763-ACC0-1C6440F3683E}" type="pres">
      <dgm:prSet presAssocID="{E9D08D12-7481-4750-AD9D-FE4F607BEEA7}" presName="Name111" presStyleLbl="parChTrans1D2" presStyleIdx="3" presStyleCnt="4"/>
      <dgm:spPr/>
    </dgm:pt>
    <dgm:pt modelId="{4544D791-E4E1-4460-8947-E64095AC24C8}" type="pres">
      <dgm:prSet presAssocID="{E6BD3E6F-282E-41F5-B385-48A0A0A77A09}" presName="hierRoot3" presStyleCnt="0">
        <dgm:presLayoutVars>
          <dgm:hierBranch val="init"/>
        </dgm:presLayoutVars>
      </dgm:prSet>
      <dgm:spPr/>
    </dgm:pt>
    <dgm:pt modelId="{812ADC55-D87C-4C4F-9B4E-7930F4F0162C}" type="pres">
      <dgm:prSet presAssocID="{E6BD3E6F-282E-41F5-B385-48A0A0A77A09}" presName="rootComposite3" presStyleCnt="0"/>
      <dgm:spPr/>
    </dgm:pt>
    <dgm:pt modelId="{BB67FEC3-1906-43A0-BE53-4C99DFC37E67}" type="pres">
      <dgm:prSet presAssocID="{E6BD3E6F-282E-41F5-B385-48A0A0A77A09}" presName="rootText3" presStyleLbl="asst1" presStyleIdx="0" presStyleCnt="1">
        <dgm:presLayoutVars>
          <dgm:chPref val="3"/>
        </dgm:presLayoutVars>
      </dgm:prSet>
      <dgm:spPr/>
    </dgm:pt>
    <dgm:pt modelId="{19667976-2106-4EDE-8C57-D28E98CC5690}" type="pres">
      <dgm:prSet presAssocID="{E6BD3E6F-282E-41F5-B385-48A0A0A77A09}" presName="rootConnector3" presStyleLbl="asst1" presStyleIdx="0" presStyleCnt="1"/>
      <dgm:spPr/>
    </dgm:pt>
    <dgm:pt modelId="{17BB460C-E2BE-4378-A3EE-D138966AA625}" type="pres">
      <dgm:prSet presAssocID="{E6BD3E6F-282E-41F5-B385-48A0A0A77A09}" presName="hierChild6" presStyleCnt="0"/>
      <dgm:spPr/>
    </dgm:pt>
    <dgm:pt modelId="{EB04C5F2-A790-4A50-8A59-579710A6C464}" type="pres">
      <dgm:prSet presAssocID="{E6BD3E6F-282E-41F5-B385-48A0A0A77A09}" presName="hierChild7" presStyleCnt="0"/>
      <dgm:spPr/>
    </dgm:pt>
  </dgm:ptLst>
  <dgm:cxnLst>
    <dgm:cxn modelId="{215D5AD1-CF0E-4908-B071-B77952DEDDFF}" type="presOf" srcId="{CB8DF441-FB9B-4190-AE1A-C4CDD3B54346}" destId="{DF0E0A54-122C-4293-BB3C-4C81460F3017}" srcOrd="0" destOrd="0" presId="urn:microsoft.com/office/officeart/2005/8/layout/orgChart1"/>
    <dgm:cxn modelId="{FB03CDD2-3794-4B49-8366-3077E9998B91}" type="presOf" srcId="{647E421E-0B15-47BB-AF7B-20193C5B0C6B}" destId="{854E20B0-B155-4D8D-894C-E2B0DFB7AFE9}" srcOrd="0" destOrd="0" presId="urn:microsoft.com/office/officeart/2005/8/layout/orgChart1"/>
    <dgm:cxn modelId="{EE7AF4E9-0AF3-4B7A-9EBA-071FD6BC175C}" type="presOf" srcId="{C2E88E95-17A0-41E7-AC60-1D85C3A41FEB}" destId="{456E7DF3-E982-4AD7-B88D-E3A5E46F272C}" srcOrd="1" destOrd="0" presId="urn:microsoft.com/office/officeart/2005/8/layout/orgChart1"/>
    <dgm:cxn modelId="{E38B27CD-6A13-4AE6-8A87-31A419A4468F}" type="presOf" srcId="{05D07BBC-EFA4-474E-B94B-E6988F3F34F2}" destId="{F6884079-8418-4767-867E-E371507FD023}" srcOrd="1" destOrd="0" presId="urn:microsoft.com/office/officeart/2005/8/layout/orgChart1"/>
    <dgm:cxn modelId="{34915C87-89F3-4EC0-A878-124E091C7ACA}" type="presOf" srcId="{D20E8988-18EC-47FB-BD01-DF1B5196B03A}" destId="{97577762-03E5-4046-895A-E918A785DB1D}" srcOrd="0" destOrd="0" presId="urn:microsoft.com/office/officeart/2005/8/layout/orgChart1"/>
    <dgm:cxn modelId="{A355B0C4-46D7-400D-B3BA-D2027E02EBF3}" srcId="{9F182AEF-A73E-47BD-B7FA-825CD6421CE5}" destId="{BB12837B-CAF1-4424-8107-291DB0B26F72}" srcOrd="0" destOrd="0" parTransId="{E5560268-B00A-4E2E-8B20-7D3A9A5AFB4B}" sibTransId="{23A42063-841F-472F-99E2-DE0F3BC577BD}"/>
    <dgm:cxn modelId="{3A300076-5C82-4A9E-AA1B-E00B3F727B5D}" srcId="{BB12837B-CAF1-4424-8107-291DB0B26F72}" destId="{C2E88E95-17A0-41E7-AC60-1D85C3A41FEB}" srcOrd="3" destOrd="0" parTransId="{647E421E-0B15-47BB-AF7B-20193C5B0C6B}" sibTransId="{1BAC645C-AC2A-4246-82F8-EA9610FA03E3}"/>
    <dgm:cxn modelId="{25192AAB-A181-4115-A8F7-ADC350AA029D}" type="presOf" srcId="{C2E88E95-17A0-41E7-AC60-1D85C3A41FEB}" destId="{D25EFDE8-2320-4D2C-ABE9-AE522DC08896}" srcOrd="0" destOrd="0" presId="urn:microsoft.com/office/officeart/2005/8/layout/orgChart1"/>
    <dgm:cxn modelId="{3C63DCFF-E99C-4DD1-BD47-F29D75786A49}" type="presOf" srcId="{BB12837B-CAF1-4424-8107-291DB0B26F72}" destId="{198FA80B-8D04-4112-A762-5EEDE5CB03D3}" srcOrd="0" destOrd="0" presId="urn:microsoft.com/office/officeart/2005/8/layout/orgChart1"/>
    <dgm:cxn modelId="{B1954447-E129-4AFA-A07A-D6FBAADE5F17}" type="presOf" srcId="{E9D08D12-7481-4750-AD9D-FE4F607BEEA7}" destId="{F0AB93F1-9D24-4763-ACC0-1C6440F3683E}" srcOrd="0" destOrd="0" presId="urn:microsoft.com/office/officeart/2005/8/layout/orgChart1"/>
    <dgm:cxn modelId="{4D1D712F-90CD-46EF-8DB3-24F2A13BA055}" srcId="{BB12837B-CAF1-4424-8107-291DB0B26F72}" destId="{E6BD3E6F-282E-41F5-B385-48A0A0A77A09}" srcOrd="0" destOrd="0" parTransId="{E9D08D12-7481-4750-AD9D-FE4F607BEEA7}" sibTransId="{457AEC66-59C2-435D-86CB-25BADF7ECC24}"/>
    <dgm:cxn modelId="{B72EA239-01C9-4EA3-A94E-B73CD1266271}" srcId="{BB12837B-CAF1-4424-8107-291DB0B26F72}" destId="{05D07BBC-EFA4-474E-B94B-E6988F3F34F2}" srcOrd="1" destOrd="0" parTransId="{D20E8988-18EC-47FB-BD01-DF1B5196B03A}" sibTransId="{E11838E1-DFE8-4E07-A2AD-CF6C5E2C3EBD}"/>
    <dgm:cxn modelId="{45489BA3-D3CE-4371-B29A-BAFEC74F257F}" type="presOf" srcId="{BB12837B-CAF1-4424-8107-291DB0B26F72}" destId="{5EA79D05-F84D-4B53-BC03-CF12C9C5B339}" srcOrd="1" destOrd="0" presId="urn:microsoft.com/office/officeart/2005/8/layout/orgChart1"/>
    <dgm:cxn modelId="{DC909FCA-4FD2-4F58-9AC0-6CCDDD1CE07E}" type="presOf" srcId="{71000D7C-4204-460F-8B02-DF5BB39BDB76}" destId="{0851C7BE-CD2F-4E01-891C-95D54939AA4C}" srcOrd="0" destOrd="0" presId="urn:microsoft.com/office/officeart/2005/8/layout/orgChart1"/>
    <dgm:cxn modelId="{E8F325BA-9C16-4718-98F9-23652584F45C}" type="presOf" srcId="{CB8DF441-FB9B-4190-AE1A-C4CDD3B54346}" destId="{D62B675D-8500-4B96-ADDA-DB3124A41F68}" srcOrd="1" destOrd="0" presId="urn:microsoft.com/office/officeart/2005/8/layout/orgChart1"/>
    <dgm:cxn modelId="{BFDBE277-ECE8-4CB9-817C-7A1E995CA153}" srcId="{BB12837B-CAF1-4424-8107-291DB0B26F72}" destId="{CB8DF441-FB9B-4190-AE1A-C4CDD3B54346}" srcOrd="2" destOrd="0" parTransId="{71000D7C-4204-460F-8B02-DF5BB39BDB76}" sibTransId="{9A5B3754-63DD-4B29-A66E-55B64A994883}"/>
    <dgm:cxn modelId="{E2FCDF62-FEE5-4A4E-99B9-0BE85961BDF1}" type="presOf" srcId="{9F182AEF-A73E-47BD-B7FA-825CD6421CE5}" destId="{424CCC8A-CAFB-4DF7-BE2E-ECA926C4AC5D}" srcOrd="0" destOrd="0" presId="urn:microsoft.com/office/officeart/2005/8/layout/orgChart1"/>
    <dgm:cxn modelId="{46A40EC9-D307-402D-B029-A8592A513323}" type="presOf" srcId="{E6BD3E6F-282E-41F5-B385-48A0A0A77A09}" destId="{19667976-2106-4EDE-8C57-D28E98CC5690}" srcOrd="1" destOrd="0" presId="urn:microsoft.com/office/officeart/2005/8/layout/orgChart1"/>
    <dgm:cxn modelId="{B0DB7F8B-5BE0-4E0F-9685-6933D6012D9B}" type="presOf" srcId="{05D07BBC-EFA4-474E-B94B-E6988F3F34F2}" destId="{A9B7907F-2CFC-4EA3-9847-9A6C5F16131E}" srcOrd="0" destOrd="0" presId="urn:microsoft.com/office/officeart/2005/8/layout/orgChart1"/>
    <dgm:cxn modelId="{54FA53FA-DFDD-405E-8620-8DEA940DA19E}" type="presOf" srcId="{E6BD3E6F-282E-41F5-B385-48A0A0A77A09}" destId="{BB67FEC3-1906-43A0-BE53-4C99DFC37E67}" srcOrd="0" destOrd="0" presId="urn:microsoft.com/office/officeart/2005/8/layout/orgChart1"/>
    <dgm:cxn modelId="{A0747740-CCA3-4CB7-A657-C87C2FE6E9B7}" type="presParOf" srcId="{424CCC8A-CAFB-4DF7-BE2E-ECA926C4AC5D}" destId="{17125E25-0CD0-46C0-ACCE-0D2F4AC00F7E}" srcOrd="0" destOrd="0" presId="urn:microsoft.com/office/officeart/2005/8/layout/orgChart1"/>
    <dgm:cxn modelId="{33975CBC-733D-4DC1-8606-8722E32EA489}" type="presParOf" srcId="{17125E25-0CD0-46C0-ACCE-0D2F4AC00F7E}" destId="{9D216EC2-3448-4F69-B0BA-22B79E1D6C70}" srcOrd="0" destOrd="0" presId="urn:microsoft.com/office/officeart/2005/8/layout/orgChart1"/>
    <dgm:cxn modelId="{EADFC794-BD2B-45E5-A695-0EBEC1E5B079}" type="presParOf" srcId="{9D216EC2-3448-4F69-B0BA-22B79E1D6C70}" destId="{198FA80B-8D04-4112-A762-5EEDE5CB03D3}" srcOrd="0" destOrd="0" presId="urn:microsoft.com/office/officeart/2005/8/layout/orgChart1"/>
    <dgm:cxn modelId="{72FE1E43-2DA2-44ED-A7A1-6AE071A8375F}" type="presParOf" srcId="{9D216EC2-3448-4F69-B0BA-22B79E1D6C70}" destId="{5EA79D05-F84D-4B53-BC03-CF12C9C5B339}" srcOrd="1" destOrd="0" presId="urn:microsoft.com/office/officeart/2005/8/layout/orgChart1"/>
    <dgm:cxn modelId="{7FE68CF2-0336-4E69-892D-5700164CC65E}" type="presParOf" srcId="{17125E25-0CD0-46C0-ACCE-0D2F4AC00F7E}" destId="{B8947008-85D6-46B2-960C-14784A0C0824}" srcOrd="1" destOrd="0" presId="urn:microsoft.com/office/officeart/2005/8/layout/orgChart1"/>
    <dgm:cxn modelId="{5432F9BC-DCFE-4B35-AAB8-6D68F11C68E8}" type="presParOf" srcId="{B8947008-85D6-46B2-960C-14784A0C0824}" destId="{97577762-03E5-4046-895A-E918A785DB1D}" srcOrd="0" destOrd="0" presId="urn:microsoft.com/office/officeart/2005/8/layout/orgChart1"/>
    <dgm:cxn modelId="{37780D99-EB82-4503-91D5-5DB922E9B13F}" type="presParOf" srcId="{B8947008-85D6-46B2-960C-14784A0C0824}" destId="{D430F822-141F-4F72-8C0C-4E05919DE570}" srcOrd="1" destOrd="0" presId="urn:microsoft.com/office/officeart/2005/8/layout/orgChart1"/>
    <dgm:cxn modelId="{B3FB1E75-F655-40AE-8239-CE514323CEAE}" type="presParOf" srcId="{D430F822-141F-4F72-8C0C-4E05919DE570}" destId="{51672D37-E490-4D83-9BF0-A9736333B446}" srcOrd="0" destOrd="0" presId="urn:microsoft.com/office/officeart/2005/8/layout/orgChart1"/>
    <dgm:cxn modelId="{4704436F-4A25-4329-AD3A-FFC237E7E9B7}" type="presParOf" srcId="{51672D37-E490-4D83-9BF0-A9736333B446}" destId="{A9B7907F-2CFC-4EA3-9847-9A6C5F16131E}" srcOrd="0" destOrd="0" presId="urn:microsoft.com/office/officeart/2005/8/layout/orgChart1"/>
    <dgm:cxn modelId="{E112EC22-B791-4CB0-BD07-1B28856CA439}" type="presParOf" srcId="{51672D37-E490-4D83-9BF0-A9736333B446}" destId="{F6884079-8418-4767-867E-E371507FD023}" srcOrd="1" destOrd="0" presId="urn:microsoft.com/office/officeart/2005/8/layout/orgChart1"/>
    <dgm:cxn modelId="{BCEDC372-33A5-457A-8981-398D3E9232DC}" type="presParOf" srcId="{D430F822-141F-4F72-8C0C-4E05919DE570}" destId="{F36535A7-6790-4AA0-9088-A710010CC33B}" srcOrd="1" destOrd="0" presId="urn:microsoft.com/office/officeart/2005/8/layout/orgChart1"/>
    <dgm:cxn modelId="{8E6B3BA8-3A12-4E16-ADB9-79B8E3DF159E}" type="presParOf" srcId="{D430F822-141F-4F72-8C0C-4E05919DE570}" destId="{580B81A0-792C-4557-8ADB-CE80A88BDA8C}" srcOrd="2" destOrd="0" presId="urn:microsoft.com/office/officeart/2005/8/layout/orgChart1"/>
    <dgm:cxn modelId="{CB41927E-E4EB-4E6B-8EE6-0052899D8BC3}" type="presParOf" srcId="{B8947008-85D6-46B2-960C-14784A0C0824}" destId="{0851C7BE-CD2F-4E01-891C-95D54939AA4C}" srcOrd="2" destOrd="0" presId="urn:microsoft.com/office/officeart/2005/8/layout/orgChart1"/>
    <dgm:cxn modelId="{E4130C38-88CD-44A1-8744-BBCFD0FDEFFB}" type="presParOf" srcId="{B8947008-85D6-46B2-960C-14784A0C0824}" destId="{6E1B35B3-C89B-4E41-A188-F0F4F76257E2}" srcOrd="3" destOrd="0" presId="urn:microsoft.com/office/officeart/2005/8/layout/orgChart1"/>
    <dgm:cxn modelId="{491AC8B5-31B8-48D0-A295-8F57C0F1BC58}" type="presParOf" srcId="{6E1B35B3-C89B-4E41-A188-F0F4F76257E2}" destId="{6F094A45-DE79-402C-900B-CB841DEDBB23}" srcOrd="0" destOrd="0" presId="urn:microsoft.com/office/officeart/2005/8/layout/orgChart1"/>
    <dgm:cxn modelId="{72A3121A-3455-4070-AE12-BC63131974C2}" type="presParOf" srcId="{6F094A45-DE79-402C-900B-CB841DEDBB23}" destId="{DF0E0A54-122C-4293-BB3C-4C81460F3017}" srcOrd="0" destOrd="0" presId="urn:microsoft.com/office/officeart/2005/8/layout/orgChart1"/>
    <dgm:cxn modelId="{1F28F460-E387-447B-B415-4CFB64C2DF43}" type="presParOf" srcId="{6F094A45-DE79-402C-900B-CB841DEDBB23}" destId="{D62B675D-8500-4B96-ADDA-DB3124A41F68}" srcOrd="1" destOrd="0" presId="urn:microsoft.com/office/officeart/2005/8/layout/orgChart1"/>
    <dgm:cxn modelId="{B35B1C93-E299-4405-8F8E-700B5A2E3F43}" type="presParOf" srcId="{6E1B35B3-C89B-4E41-A188-F0F4F76257E2}" destId="{825E77BB-6E4B-4CA3-B8D0-DB4B71BFBF6C}" srcOrd="1" destOrd="0" presId="urn:microsoft.com/office/officeart/2005/8/layout/orgChart1"/>
    <dgm:cxn modelId="{E70BFA3B-8D33-490D-8F0B-DD6394B1D07D}" type="presParOf" srcId="{6E1B35B3-C89B-4E41-A188-F0F4F76257E2}" destId="{D308DBCF-3038-4945-A5FA-ADBCF00CACAC}" srcOrd="2" destOrd="0" presId="urn:microsoft.com/office/officeart/2005/8/layout/orgChart1"/>
    <dgm:cxn modelId="{3D3BBE4C-4368-4B0C-967A-C0D9149F6D52}" type="presParOf" srcId="{B8947008-85D6-46B2-960C-14784A0C0824}" destId="{854E20B0-B155-4D8D-894C-E2B0DFB7AFE9}" srcOrd="4" destOrd="0" presId="urn:microsoft.com/office/officeart/2005/8/layout/orgChart1"/>
    <dgm:cxn modelId="{9B7C9F6C-9331-468B-8E98-03FC7276A182}" type="presParOf" srcId="{B8947008-85D6-46B2-960C-14784A0C0824}" destId="{209655DE-B37A-4388-87CD-68180E54F97D}" srcOrd="5" destOrd="0" presId="urn:microsoft.com/office/officeart/2005/8/layout/orgChart1"/>
    <dgm:cxn modelId="{69992D92-3862-45D0-B55A-5628B7ED2417}" type="presParOf" srcId="{209655DE-B37A-4388-87CD-68180E54F97D}" destId="{667BD2EA-4EA1-45FA-AB6B-87318EF2F642}" srcOrd="0" destOrd="0" presId="urn:microsoft.com/office/officeart/2005/8/layout/orgChart1"/>
    <dgm:cxn modelId="{379773D4-A32A-4697-A6AB-9B6292F2638B}" type="presParOf" srcId="{667BD2EA-4EA1-45FA-AB6B-87318EF2F642}" destId="{D25EFDE8-2320-4D2C-ABE9-AE522DC08896}" srcOrd="0" destOrd="0" presId="urn:microsoft.com/office/officeart/2005/8/layout/orgChart1"/>
    <dgm:cxn modelId="{A9CBF508-5280-47F8-934F-148E92D5D093}" type="presParOf" srcId="{667BD2EA-4EA1-45FA-AB6B-87318EF2F642}" destId="{456E7DF3-E982-4AD7-B88D-E3A5E46F272C}" srcOrd="1" destOrd="0" presId="urn:microsoft.com/office/officeart/2005/8/layout/orgChart1"/>
    <dgm:cxn modelId="{33043214-7FDA-4FC4-9A54-5DF3DB7C8069}" type="presParOf" srcId="{209655DE-B37A-4388-87CD-68180E54F97D}" destId="{4AF229C4-D2AF-408A-84DC-B9FDFEB7450B}" srcOrd="1" destOrd="0" presId="urn:microsoft.com/office/officeart/2005/8/layout/orgChart1"/>
    <dgm:cxn modelId="{B996B7DF-49E5-4897-96BF-C863B4A43832}" type="presParOf" srcId="{209655DE-B37A-4388-87CD-68180E54F97D}" destId="{CC7333F5-234D-4C60-8D29-FA11A4121B8A}" srcOrd="2" destOrd="0" presId="urn:microsoft.com/office/officeart/2005/8/layout/orgChart1"/>
    <dgm:cxn modelId="{D5E97BA6-0D30-4A04-A15A-5C5FAF6A1A18}" type="presParOf" srcId="{17125E25-0CD0-46C0-ACCE-0D2F4AC00F7E}" destId="{4352D584-9128-49C6-82C8-FB208A7BE13A}" srcOrd="2" destOrd="0" presId="urn:microsoft.com/office/officeart/2005/8/layout/orgChart1"/>
    <dgm:cxn modelId="{630BE985-3EE0-4A69-97FD-63EAC89764D2}" type="presParOf" srcId="{4352D584-9128-49C6-82C8-FB208A7BE13A}" destId="{F0AB93F1-9D24-4763-ACC0-1C6440F3683E}" srcOrd="0" destOrd="0" presId="urn:microsoft.com/office/officeart/2005/8/layout/orgChart1"/>
    <dgm:cxn modelId="{5FDDFE34-1D0C-431D-83F0-E5276FC1BBFF}" type="presParOf" srcId="{4352D584-9128-49C6-82C8-FB208A7BE13A}" destId="{4544D791-E4E1-4460-8947-E64095AC24C8}" srcOrd="1" destOrd="0" presId="urn:microsoft.com/office/officeart/2005/8/layout/orgChart1"/>
    <dgm:cxn modelId="{2A4F593E-3053-4AD4-BE43-3288FC6B1A85}" type="presParOf" srcId="{4544D791-E4E1-4460-8947-E64095AC24C8}" destId="{812ADC55-D87C-4C4F-9B4E-7930F4F0162C}" srcOrd="0" destOrd="0" presId="urn:microsoft.com/office/officeart/2005/8/layout/orgChart1"/>
    <dgm:cxn modelId="{F9EF1805-AF4E-4B81-9370-D1B38EA8B52C}" type="presParOf" srcId="{812ADC55-D87C-4C4F-9B4E-7930F4F0162C}" destId="{BB67FEC3-1906-43A0-BE53-4C99DFC37E67}" srcOrd="0" destOrd="0" presId="urn:microsoft.com/office/officeart/2005/8/layout/orgChart1"/>
    <dgm:cxn modelId="{A78F8AB3-D2E5-48B6-9598-62D254716C20}" type="presParOf" srcId="{812ADC55-D87C-4C4F-9B4E-7930F4F0162C}" destId="{19667976-2106-4EDE-8C57-D28E98CC5690}" srcOrd="1" destOrd="0" presId="urn:microsoft.com/office/officeart/2005/8/layout/orgChart1"/>
    <dgm:cxn modelId="{7642D56D-722B-4F67-BA80-9DEA977CCE65}" type="presParOf" srcId="{4544D791-E4E1-4460-8947-E64095AC24C8}" destId="{17BB460C-E2BE-4378-A3EE-D138966AA625}" srcOrd="1" destOrd="0" presId="urn:microsoft.com/office/officeart/2005/8/layout/orgChart1"/>
    <dgm:cxn modelId="{E43A99E4-5EE2-45F6-8E3E-FCB23D936F54}" type="presParOf" srcId="{4544D791-E4E1-4460-8947-E64095AC24C8}" destId="{EB04C5F2-A790-4A50-8A59-579710A6C46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B93F1-9D24-4763-ACC0-1C6440F3683E}">
      <dsp:nvSpPr>
        <dsp:cNvPr id="0" name=""/>
        <dsp:cNvSpPr/>
      </dsp:nvSpPr>
      <dsp:spPr>
        <a:xfrm>
          <a:off x="4570473" y="1096852"/>
          <a:ext cx="230126" cy="1008172"/>
        </a:xfrm>
        <a:custGeom>
          <a:avLst/>
          <a:gdLst/>
          <a:ahLst/>
          <a:cxnLst/>
          <a:rect l="0" t="0" r="0" b="0"/>
          <a:pathLst>
            <a:path>
              <a:moveTo>
                <a:pt x="230126" y="0"/>
              </a:moveTo>
              <a:lnTo>
                <a:pt x="230126" y="1008172"/>
              </a:lnTo>
              <a:lnTo>
                <a:pt x="0" y="1008172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4E20B0-B155-4D8D-894C-E2B0DFB7AFE9}">
      <dsp:nvSpPr>
        <dsp:cNvPr id="0" name=""/>
        <dsp:cNvSpPr/>
      </dsp:nvSpPr>
      <dsp:spPr>
        <a:xfrm>
          <a:off x="4800600" y="1096852"/>
          <a:ext cx="2651933" cy="2016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6219"/>
              </a:lnTo>
              <a:lnTo>
                <a:pt x="2651933" y="1786219"/>
              </a:lnTo>
              <a:lnTo>
                <a:pt x="2651933" y="2016345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1C7BE-CD2F-4E01-891C-95D54939AA4C}">
      <dsp:nvSpPr>
        <dsp:cNvPr id="0" name=""/>
        <dsp:cNvSpPr/>
      </dsp:nvSpPr>
      <dsp:spPr>
        <a:xfrm>
          <a:off x="4754879" y="1096852"/>
          <a:ext cx="91440" cy="20163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16345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77762-03E5-4046-895A-E918A785DB1D}">
      <dsp:nvSpPr>
        <dsp:cNvPr id="0" name=""/>
        <dsp:cNvSpPr/>
      </dsp:nvSpPr>
      <dsp:spPr>
        <a:xfrm>
          <a:off x="2148666" y="1096852"/>
          <a:ext cx="2651933" cy="2016345"/>
        </a:xfrm>
        <a:custGeom>
          <a:avLst/>
          <a:gdLst/>
          <a:ahLst/>
          <a:cxnLst/>
          <a:rect l="0" t="0" r="0" b="0"/>
          <a:pathLst>
            <a:path>
              <a:moveTo>
                <a:pt x="2651933" y="0"/>
              </a:moveTo>
              <a:lnTo>
                <a:pt x="2651933" y="1786219"/>
              </a:lnTo>
              <a:lnTo>
                <a:pt x="0" y="1786219"/>
              </a:lnTo>
              <a:lnTo>
                <a:pt x="0" y="2016345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8FA80B-8D04-4112-A762-5EEDE5CB03D3}">
      <dsp:nvSpPr>
        <dsp:cNvPr id="0" name=""/>
        <dsp:cNvSpPr/>
      </dsp:nvSpPr>
      <dsp:spPr>
        <a:xfrm>
          <a:off x="3704759" y="1012"/>
          <a:ext cx="2191680" cy="109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Директор</a:t>
          </a:r>
          <a:endParaRPr lang="ru-RU" sz="2400" kern="1200" dirty="0"/>
        </a:p>
      </dsp:txBody>
      <dsp:txXfrm>
        <a:off x="3704759" y="1012"/>
        <a:ext cx="2191680" cy="1095840"/>
      </dsp:txXfrm>
    </dsp:sp>
    <dsp:sp modelId="{A9B7907F-2CFC-4EA3-9847-9A6C5F16131E}">
      <dsp:nvSpPr>
        <dsp:cNvPr id="0" name=""/>
        <dsp:cNvSpPr/>
      </dsp:nvSpPr>
      <dsp:spPr>
        <a:xfrm>
          <a:off x="1052826" y="3113197"/>
          <a:ext cx="2191680" cy="109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Промоутер</a:t>
          </a:r>
          <a:endParaRPr lang="ru-RU" sz="2400" kern="1200" dirty="0"/>
        </a:p>
      </dsp:txBody>
      <dsp:txXfrm>
        <a:off x="1052826" y="3113197"/>
        <a:ext cx="2191680" cy="1095840"/>
      </dsp:txXfrm>
    </dsp:sp>
    <dsp:sp modelId="{DF0E0A54-122C-4293-BB3C-4C81460F3017}">
      <dsp:nvSpPr>
        <dsp:cNvPr id="0" name=""/>
        <dsp:cNvSpPr/>
      </dsp:nvSpPr>
      <dsp:spPr>
        <a:xfrm>
          <a:off x="3704759" y="3113197"/>
          <a:ext cx="2191680" cy="109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IT</a:t>
          </a:r>
          <a:r>
            <a:rPr lang="ru-RU" sz="2400" kern="1200" dirty="0" smtClean="0"/>
            <a:t>-специалист</a:t>
          </a:r>
          <a:endParaRPr lang="ru-RU" sz="2400" kern="1200" dirty="0"/>
        </a:p>
      </dsp:txBody>
      <dsp:txXfrm>
        <a:off x="3704759" y="3113197"/>
        <a:ext cx="2191680" cy="1095840"/>
      </dsp:txXfrm>
    </dsp:sp>
    <dsp:sp modelId="{D25EFDE8-2320-4D2C-ABE9-AE522DC08896}">
      <dsp:nvSpPr>
        <dsp:cNvPr id="0" name=""/>
        <dsp:cNvSpPr/>
      </dsp:nvSpPr>
      <dsp:spPr>
        <a:xfrm>
          <a:off x="6356692" y="3113197"/>
          <a:ext cx="2191680" cy="109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IT-</a:t>
          </a:r>
          <a:r>
            <a:rPr lang="ru-RU" sz="2400" kern="1200" dirty="0" smtClean="0"/>
            <a:t>специалист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(разработчик игр)</a:t>
          </a:r>
        </a:p>
      </dsp:txBody>
      <dsp:txXfrm>
        <a:off x="6356692" y="3113197"/>
        <a:ext cx="2191680" cy="1095840"/>
      </dsp:txXfrm>
    </dsp:sp>
    <dsp:sp modelId="{BB67FEC3-1906-43A0-BE53-4C99DFC37E67}">
      <dsp:nvSpPr>
        <dsp:cNvPr id="0" name=""/>
        <dsp:cNvSpPr/>
      </dsp:nvSpPr>
      <dsp:spPr>
        <a:xfrm>
          <a:off x="2378793" y="1557104"/>
          <a:ext cx="2191680" cy="109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Администратор</a:t>
          </a:r>
          <a:endParaRPr lang="ru-RU" sz="2400" kern="1200" dirty="0"/>
        </a:p>
      </dsp:txBody>
      <dsp:txXfrm>
        <a:off x="2378793" y="1557104"/>
        <a:ext cx="2191680" cy="109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86402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2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62651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2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8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0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0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928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223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3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45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917BF8-1F00-47AB-8400-772339EB6AA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5EDD72C-EE9E-4919-8FA0-E08D19C70A0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53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public211002643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vk.com/poll-211002643_696669042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poll-211002643_696450019" TargetMode="External"/><Relationship Id="rId5" Type="http://schemas.openxmlformats.org/officeDocument/2006/relationships/hyperlink" Target="https://vk.com/poll-211002643_696201184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su/3y0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55674" y="526219"/>
            <a:ext cx="1762408" cy="341249"/>
          </a:xfrm>
        </p:spPr>
        <p:txBody>
          <a:bodyPr>
            <a:noAutofit/>
          </a:bodyPr>
          <a:lstStyle/>
          <a:p>
            <a:r>
              <a:rPr lang="ru-RU" sz="2000" dirty="0" smtClean="0"/>
              <a:t>БИЗНЕС-ПЛАН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42783" y="4153055"/>
            <a:ext cx="3588189" cy="870374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Киберспортивный</a:t>
            </a:r>
            <a:r>
              <a:rPr lang="ru-RU" dirty="0" smtClean="0"/>
              <a:t> клуб</a:t>
            </a:r>
          </a:p>
          <a:p>
            <a:r>
              <a:rPr lang="en-US" dirty="0" smtClean="0"/>
              <a:t>«</a:t>
            </a:r>
            <a:r>
              <a:rPr lang="en-US" dirty="0" err="1" smtClean="0"/>
              <a:t>GamesStory</a:t>
            </a:r>
            <a:r>
              <a:rPr lang="en-US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269" y="1149245"/>
            <a:ext cx="2603218" cy="26032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7599" y="5214236"/>
            <a:ext cx="3440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Разработали:</a:t>
            </a:r>
          </a:p>
          <a:p>
            <a:r>
              <a:rPr lang="ru-RU" dirty="0" err="1" smtClean="0"/>
              <a:t>Сёмина</a:t>
            </a:r>
            <a:r>
              <a:rPr lang="ru-RU" dirty="0" smtClean="0"/>
              <a:t> Анастасия Денисовна</a:t>
            </a:r>
          </a:p>
          <a:p>
            <a:r>
              <a:rPr lang="ru-RU" dirty="0" smtClean="0"/>
              <a:t>Александрова Анна Артуровна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5973" y="6328373"/>
            <a:ext cx="1484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Москва 2022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598" y="867468"/>
            <a:ext cx="2566638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69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24334"/>
            <a:ext cx="10515600" cy="6332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Команда «</a:t>
            </a:r>
            <a:r>
              <a:rPr lang="en-US" dirty="0" smtClean="0"/>
              <a:t>mix»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61" y="467478"/>
            <a:ext cx="4455334" cy="41718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Администратор: </a:t>
            </a:r>
            <a:r>
              <a:rPr lang="ru-RU" sz="2000" dirty="0" smtClean="0"/>
              <a:t>Александрова Анна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63" y="292291"/>
            <a:ext cx="1848536" cy="1848536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008647" y="435789"/>
            <a:ext cx="3778553" cy="4326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Директор: </a:t>
            </a:r>
            <a:r>
              <a:rPr lang="ru-RU" sz="2000" dirty="0" err="1" smtClean="0"/>
              <a:t>Сёмина</a:t>
            </a:r>
            <a:r>
              <a:rPr lang="ru-RU" sz="2000" dirty="0" smtClean="0"/>
              <a:t> Анастасия</a:t>
            </a:r>
            <a:endParaRPr lang="ru-RU" sz="20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0281323" y="292291"/>
            <a:ext cx="1854726" cy="18698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60024" y="868421"/>
            <a:ext cx="282717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Сильные стороны: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•ТРУДОЛЮБИЕ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•ОТВЕТСТВЕННОСТЬ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•КОММУНИКАБЕЛЬНОСТЬ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368447" y="796738"/>
            <a:ext cx="27011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Сильные стороны: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•КРЕАТИВНОСТЬ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•ОТВЕТСТВЕННОСТЬ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•НАХОДЧИВОСТЬ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•ОБЪЕКТИВНОСТЬ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1982" y="2721158"/>
            <a:ext cx="6005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1.Принимает меры по обеспечению предприятия необходимым средствами производства;</a:t>
            </a:r>
          </a:p>
          <a:p>
            <a:pPr algn="just"/>
            <a:r>
              <a:rPr lang="ru-RU" sz="2000" dirty="0" smtClean="0"/>
              <a:t>2.Несет ответственность за имущество и оборудование, которое принадлежит предприятию;</a:t>
            </a:r>
          </a:p>
          <a:p>
            <a:pPr algn="just"/>
            <a:r>
              <a:rPr lang="ru-RU" sz="2000" dirty="0" smtClean="0"/>
              <a:t>3.Соблюдает нормы, методы и приемы безопасного выполнения работ;</a:t>
            </a:r>
          </a:p>
          <a:p>
            <a:pPr algn="just"/>
            <a:r>
              <a:rPr lang="ru-RU" sz="2000" dirty="0" smtClean="0"/>
              <a:t>4.Директор имеет право предпринимать действия для предотвращения и устранения случаев любых нарушений или несоответствий;</a:t>
            </a:r>
          </a:p>
          <a:p>
            <a:pPr algn="just"/>
            <a:r>
              <a:rPr lang="ru-RU" sz="2000" dirty="0" smtClean="0"/>
              <a:t>5. Производит связь с общественностью и поддержание коммуникаций.</a:t>
            </a:r>
            <a:endParaRPr lang="ru-RU" sz="20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902799" y="2162095"/>
            <a:ext cx="83785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2" idx="2"/>
          </p:cNvCxnSpPr>
          <p:nvPr/>
        </p:nvCxnSpPr>
        <p:spPr>
          <a:xfrm flipH="1">
            <a:off x="6092061" y="608917"/>
            <a:ext cx="5527" cy="15531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97588" y="2721157"/>
            <a:ext cx="60384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1.Следит за соблюдением дисциплины внутри рабочего коллектива;</a:t>
            </a:r>
          </a:p>
          <a:p>
            <a:pPr algn="just"/>
            <a:r>
              <a:rPr lang="ru-RU" sz="2000" dirty="0" smtClean="0"/>
              <a:t>2.Улаживает все конфликтные ситуации с клиентами, персоналом;</a:t>
            </a:r>
          </a:p>
          <a:p>
            <a:pPr algn="just"/>
            <a:r>
              <a:rPr lang="ru-RU" sz="2000" dirty="0"/>
              <a:t>3</a:t>
            </a:r>
            <a:r>
              <a:rPr lang="ru-RU" sz="2000" dirty="0" smtClean="0"/>
              <a:t>.Администратор имеет право вносить свои предложения по улучшению работоспособности персонала;</a:t>
            </a:r>
          </a:p>
          <a:p>
            <a:pPr algn="just"/>
            <a:r>
              <a:rPr lang="ru-RU" sz="2000" dirty="0"/>
              <a:t>4</a:t>
            </a:r>
            <a:r>
              <a:rPr lang="ru-RU" sz="2000" dirty="0" smtClean="0"/>
              <a:t>.За невыполнение распоряжений руководства сотрудник может быть привлечен к административной ответственности.</a:t>
            </a:r>
            <a:endParaRPr lang="ru-RU" sz="20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4681522" y="2162095"/>
            <a:ext cx="0" cy="4918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521139" y="2140827"/>
            <a:ext cx="0" cy="4918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681522" y="2632639"/>
            <a:ext cx="28396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091232" y="2613688"/>
            <a:ext cx="10098" cy="41531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681522" y="2178332"/>
            <a:ext cx="2839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ОБЯЗАННОСТИ: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1087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717" y="259186"/>
            <a:ext cx="10515600" cy="1110343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Важность</a:t>
            </a:r>
            <a:r>
              <a:rPr lang="ru-RU" dirty="0" smtClean="0"/>
              <a:t> определения целевой аудитории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5205" y="4586303"/>
            <a:ext cx="4812867" cy="135972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ЦА - это группа потенциальных покупателей, которой интересен ваш продукт.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5205" y="1366838"/>
            <a:ext cx="3545533" cy="311015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74333" y="1366838"/>
            <a:ext cx="4443984" cy="823912"/>
          </a:xfrm>
        </p:spPr>
        <p:txBody>
          <a:bodyPr/>
          <a:lstStyle/>
          <a:p>
            <a:r>
              <a:rPr lang="ru-RU" dirty="0" smtClean="0"/>
              <a:t>ДЛЯ КОГО МЫ ЭТО ДЕЛАЕМ?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572" y="2938632"/>
            <a:ext cx="4919745" cy="30073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Это позволит:</a:t>
            </a:r>
          </a:p>
          <a:p>
            <a:r>
              <a:rPr lang="ru-RU" dirty="0" smtClean="0"/>
              <a:t>Более эффективно продавать </a:t>
            </a:r>
          </a:p>
          <a:p>
            <a:r>
              <a:rPr lang="ru-RU" dirty="0" smtClean="0"/>
              <a:t>Эффективные коммуникации с потребителями</a:t>
            </a:r>
          </a:p>
          <a:p>
            <a:r>
              <a:rPr lang="ru-RU" dirty="0" smtClean="0"/>
              <a:t>Более эффективно использовать инструменты рекламы</a:t>
            </a:r>
          </a:p>
          <a:p>
            <a:r>
              <a:rPr lang="ru-RU" dirty="0" smtClean="0"/>
              <a:t>Определить потребность рынка при разработке и выводе на рынок нового товара или </a:t>
            </a:r>
            <a:r>
              <a:rPr lang="ru-RU" dirty="0" smtClean="0">
                <a:solidFill>
                  <a:srgbClr val="FF0000"/>
                </a:solidFill>
              </a:rPr>
              <a:t>услуги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1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71600" y="115827"/>
            <a:ext cx="9601200" cy="14859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Потребители</a:t>
            </a:r>
            <a:r>
              <a:rPr lang="ru-RU" dirty="0" smtClean="0"/>
              <a:t> и покупатели</a:t>
            </a: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sz="half" idx="1"/>
          </p:nvPr>
        </p:nvSpPr>
        <p:spPr>
          <a:xfrm>
            <a:off x="3178847" y="1218866"/>
            <a:ext cx="3067040" cy="182282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Потребитель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Школьники 14-18 лет.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3178847" y="4144728"/>
            <a:ext cx="3067040" cy="181668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Покупатель</a:t>
            </a:r>
          </a:p>
          <a:p>
            <a:r>
              <a:rPr lang="ru-RU" dirty="0" smtClean="0"/>
              <a:t>Молодые </a:t>
            </a:r>
            <a:r>
              <a:rPr lang="ru-RU" dirty="0" smtClean="0"/>
              <a:t>специалисты, работающая молодёжь </a:t>
            </a:r>
            <a:r>
              <a:rPr lang="ru-RU" dirty="0" smtClean="0"/>
              <a:t>23-27 лет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r="50325"/>
          <a:stretch/>
        </p:blipFill>
        <p:spPr>
          <a:xfrm>
            <a:off x="1371600" y="1218866"/>
            <a:ext cx="1810987" cy="18228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50260"/>
          <a:stretch/>
        </p:blipFill>
        <p:spPr>
          <a:xfrm>
            <a:off x="1371600" y="4144728"/>
            <a:ext cx="1807247" cy="181668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041" y="4144728"/>
            <a:ext cx="1810669" cy="18228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138" y="1218866"/>
            <a:ext cx="1804572" cy="1816765"/>
          </a:xfrm>
          <a:prstGeom prst="rect">
            <a:avLst/>
          </a:prstGeom>
        </p:spPr>
      </p:pic>
      <p:sp>
        <p:nvSpPr>
          <p:cNvPr id="18" name="Объект 12"/>
          <p:cNvSpPr txBox="1">
            <a:spLocks/>
          </p:cNvSpPr>
          <p:nvPr/>
        </p:nvSpPr>
        <p:spPr>
          <a:xfrm>
            <a:off x="6702195" y="1212808"/>
            <a:ext cx="3067040" cy="1822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Покупатель</a:t>
            </a:r>
            <a:endParaRPr lang="ru-RU" dirty="0" smtClean="0"/>
          </a:p>
          <a:p>
            <a:r>
              <a:rPr lang="ru-RU" dirty="0" smtClean="0"/>
              <a:t>Взрослые </a:t>
            </a:r>
            <a:r>
              <a:rPr lang="ru-RU" dirty="0" smtClean="0"/>
              <a:t>люди от 27 и выше</a:t>
            </a:r>
          </a:p>
        </p:txBody>
      </p:sp>
      <p:sp>
        <p:nvSpPr>
          <p:cNvPr id="19" name="Объект 12"/>
          <p:cNvSpPr txBox="1">
            <a:spLocks/>
          </p:cNvSpPr>
          <p:nvPr/>
        </p:nvSpPr>
        <p:spPr>
          <a:xfrm>
            <a:off x="6702195" y="4225633"/>
            <a:ext cx="3067040" cy="1822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Потребитель</a:t>
            </a:r>
            <a:endParaRPr lang="ru-RU" dirty="0" smtClean="0"/>
          </a:p>
          <a:p>
            <a:r>
              <a:rPr lang="ru-RU" dirty="0" smtClean="0"/>
              <a:t>Студенты </a:t>
            </a:r>
            <a:r>
              <a:rPr lang="ru-RU" dirty="0" smtClean="0"/>
              <a:t>колледжей и ВУЗов </a:t>
            </a:r>
            <a:r>
              <a:rPr lang="ru-RU" dirty="0" smtClean="0"/>
              <a:t>от 18 до </a:t>
            </a:r>
            <a:r>
              <a:rPr lang="ru-RU" dirty="0" smtClean="0"/>
              <a:t>23 лет.</a:t>
            </a:r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245887" y="1212808"/>
            <a:ext cx="0" cy="5010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223028" y="1092954"/>
            <a:ext cx="45719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0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1600" y="88641"/>
            <a:ext cx="9601200" cy="975049"/>
          </a:xfrm>
        </p:spPr>
        <p:txBody>
          <a:bodyPr/>
          <a:lstStyle/>
          <a:p>
            <a:r>
              <a:rPr lang="ru-RU" dirty="0" smtClean="0"/>
              <a:t>Портрет типичного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клиента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513792"/>
              </p:ext>
            </p:extLst>
          </p:nvPr>
        </p:nvGraphicFramePr>
        <p:xfrm>
          <a:off x="2183234" y="1028697"/>
          <a:ext cx="8128000" cy="569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2785516">
                <a:tc>
                  <a:txBody>
                    <a:bodyPr/>
                    <a:lstStyle/>
                    <a:p>
                      <a:r>
                        <a:rPr lang="ru-RU" dirty="0" smtClean="0"/>
                        <a:t>Фото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Имя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Владислав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Род занятий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Учится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Среднее</a:t>
                      </a:r>
                      <a:r>
                        <a:rPr lang="ru-RU" baseline="0" dirty="0" smtClean="0"/>
                        <a:t>-профессиональное 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Тип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Потребитель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Проживание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Г. Москва</a:t>
                      </a:r>
                      <a:endParaRPr lang="ru-RU" dirty="0"/>
                    </a:p>
                  </a:txBody>
                  <a:tcPr/>
                </a:tc>
              </a:tr>
              <a:tr h="415114">
                <a:tc>
                  <a:txBody>
                    <a:bodyPr/>
                    <a:lstStyle/>
                    <a:p>
                      <a:r>
                        <a:rPr lang="ru-RU" dirty="0" smtClean="0"/>
                        <a:t>Мотивация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Развлечение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434" y="1132593"/>
            <a:ext cx="2331138" cy="26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5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5477070" y="3023118"/>
            <a:ext cx="11482873" cy="74644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Анализ</a:t>
            </a:r>
            <a:r>
              <a:rPr lang="ru-RU" sz="3600" dirty="0" smtClean="0"/>
              <a:t> целевых групп</a:t>
            </a:r>
            <a:endParaRPr lang="ru-RU" sz="3600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761604"/>
              </p:ext>
            </p:extLst>
          </p:nvPr>
        </p:nvGraphicFramePr>
        <p:xfrm>
          <a:off x="2353304" y="-1"/>
          <a:ext cx="7347163" cy="7119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Документ" r:id="rId3" imgW="5940803" imgH="6184662" progId="Word.Document.12">
                  <p:embed/>
                </p:oleObj>
              </mc:Choice>
              <mc:Fallback>
                <p:oleObj name="Документ" r:id="rId3" imgW="5940803" imgH="61846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3304" y="-1"/>
                        <a:ext cx="7347163" cy="7119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874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436"/>
          <a:stretch/>
        </p:blipFill>
        <p:spPr>
          <a:xfrm>
            <a:off x="1526529" y="2621902"/>
            <a:ext cx="4231346" cy="337301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788" y="76200"/>
            <a:ext cx="11464212" cy="3607837"/>
          </a:xfrm>
        </p:spPr>
        <p:txBody>
          <a:bodyPr>
            <a:normAutofit/>
          </a:bodyPr>
          <a:lstStyle/>
          <a:p>
            <a:r>
              <a:rPr lang="ru-RU" dirty="0"/>
              <a:t>Нашими потребителями являются физические лица, это целевая группа относится к сфере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B2C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9895" y="2299216"/>
            <a:ext cx="5576596" cy="401955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В2С </a:t>
            </a:r>
            <a:r>
              <a:rPr lang="ru-RU" sz="2400" dirty="0"/>
              <a:t>- это уже бизнес для </a:t>
            </a:r>
            <a:r>
              <a:rPr lang="ru-RU" sz="2400" dirty="0" smtClean="0"/>
              <a:t>потребителя. </a:t>
            </a:r>
            <a:r>
              <a:rPr lang="ru-RU" sz="2400" dirty="0"/>
              <a:t>Основой такой формы деятельности служат взаимоотношения между компанией, организацией и </a:t>
            </a:r>
            <a:r>
              <a:rPr lang="ru-RU" sz="2400" dirty="0" smtClean="0"/>
              <a:t>конечными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потребителями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/>
              <a:t>В дальнейшем </a:t>
            </a:r>
            <a:r>
              <a:rPr lang="ru-RU" sz="2400" dirty="0" smtClean="0"/>
              <a:t>планируется </a:t>
            </a:r>
            <a:r>
              <a:rPr lang="ru-RU" sz="2400" dirty="0"/>
              <a:t>остаться на категории В2C, и открыть ещё несколько </a:t>
            </a:r>
            <a:r>
              <a:rPr lang="ru-RU" sz="2400" dirty="0" smtClean="0"/>
              <a:t>клубов по Москве и МО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4002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102" y="97972"/>
            <a:ext cx="11318032" cy="844420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Методика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сегментации</a:t>
            </a:r>
            <a:r>
              <a:rPr lang="ru-RU" dirty="0"/>
              <a:t> 5 «W» (по Шеррингтону)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932926"/>
              </p:ext>
            </p:extLst>
          </p:nvPr>
        </p:nvGraphicFramePr>
        <p:xfrm>
          <a:off x="1007706" y="1212979"/>
          <a:ext cx="10730203" cy="5365102"/>
        </p:xfrm>
        <a:graphic>
          <a:graphicData uri="http://schemas.openxmlformats.org/drawingml/2006/table">
            <a:tbl>
              <a:tblPr firstRow="1" firstCol="1" bandRow="1"/>
              <a:tblGrid>
                <a:gridCol w="1624667"/>
                <a:gridCol w="2362439"/>
                <a:gridCol w="3006026"/>
                <a:gridCol w="3737071"/>
              </a:tblGrid>
              <a:tr h="1044013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Who?(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Кто?)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Школьники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14 до 18 лет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18 до 23 лет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Работающая</a:t>
                      </a:r>
                      <a:r>
                        <a:rPr lang="ru-RU" sz="18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олодежь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23 до 27 и выше.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27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(Что?)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Компьютер, игры,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Microsoft Office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печать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Компьютер, игры, Microsoft Office, печать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Компьютер, игры, Microsoft Office, печать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453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Why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(Почему?)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Желание увлекательно проводить свободное время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Желание увлекательно проводить свободное время, не имение принтера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Желание увлекательно проводить свободное время, не имение принтера, отсутствие рабочего места дома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18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When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(Когда?)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любой день недели, когда открыт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киберспортивный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клуб.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18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(Где?)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</a:t>
                      </a:r>
                      <a:r>
                        <a:rPr lang="ru-RU" sz="1800" dirty="0">
                          <a:solidFill>
                            <a:srgbClr val="12121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 Маршала Захарова, 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88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070" y="97971"/>
            <a:ext cx="9601200" cy="657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Данные статистики расчёта 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5070" y="755779"/>
            <a:ext cx="9601200" cy="35814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Методы исследования: </a:t>
            </a:r>
            <a:r>
              <a:rPr lang="ru-RU" sz="2400" dirty="0"/>
              <a:t>Опрос проведён с помощью опросов в </a:t>
            </a:r>
            <a:r>
              <a:rPr lang="ru-RU" sz="2400" dirty="0" smtClean="0"/>
              <a:t>группе </a:t>
            </a:r>
            <a:r>
              <a:rPr lang="en-US" sz="2400" dirty="0"/>
              <a:t>«</a:t>
            </a:r>
            <a:r>
              <a:rPr lang="en-US" sz="2400" dirty="0" err="1"/>
              <a:t>GamesStory</a:t>
            </a:r>
            <a:r>
              <a:rPr lang="en-US" sz="2400" dirty="0" smtClean="0"/>
              <a:t>»</a:t>
            </a:r>
            <a:r>
              <a:rPr lang="ru-RU" sz="2400" dirty="0" smtClean="0"/>
              <a:t> </a:t>
            </a:r>
            <a:r>
              <a:rPr lang="ru-RU" sz="2400" dirty="0"/>
              <a:t>социальной </a:t>
            </a:r>
            <a:r>
              <a:rPr lang="ru-RU" sz="2400" dirty="0" smtClean="0"/>
              <a:t>сети  </a:t>
            </a:r>
            <a:r>
              <a:rPr lang="ru-RU" sz="2400" dirty="0"/>
              <a:t>«</a:t>
            </a:r>
            <a:r>
              <a:rPr lang="ru-RU" sz="2400" dirty="0" err="1"/>
              <a:t>ВКонтакте</a:t>
            </a:r>
            <a:r>
              <a:rPr lang="ru-RU" sz="2400" dirty="0"/>
              <a:t>» . Для этого нами был разработан социальный опрос.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Объект исследования: </a:t>
            </a:r>
            <a:r>
              <a:rPr lang="ru-RU" sz="2400" dirty="0"/>
              <a:t>люди в возрасте от 14 до 50 лет.</a:t>
            </a:r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828" y="2514599"/>
            <a:ext cx="3656555" cy="23424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83" y="2514600"/>
            <a:ext cx="3656555" cy="23497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574" y="2530917"/>
            <a:ext cx="3656555" cy="232616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88174" y="5313993"/>
            <a:ext cx="4673908" cy="120032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https://vk.com/poll-211002643_696201184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https://vk.com/poll-211002643_696450019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https://vk.com/poll-211002643_696669042</a:t>
            </a:r>
            <a:endParaRPr lang="ru-RU" dirty="0" smtClean="0"/>
          </a:p>
          <a:p>
            <a:r>
              <a:rPr lang="ru-RU" dirty="0" smtClean="0"/>
              <a:t>Ссылки на </a:t>
            </a:r>
            <a:r>
              <a:rPr lang="ru-RU" dirty="0" smtClean="0"/>
              <a:t>опросы: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14804" y="5320803"/>
            <a:ext cx="352455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vk.com/public211002643</a:t>
            </a:r>
            <a:endParaRPr lang="ru-RU" dirty="0" smtClean="0"/>
          </a:p>
          <a:p>
            <a:r>
              <a:rPr lang="ru-RU" dirty="0" smtClean="0"/>
              <a:t>Ссылка на группу в </a:t>
            </a:r>
            <a:r>
              <a:rPr lang="ru-RU" dirty="0" err="1" smtClean="0"/>
              <a:t>Вконтакте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000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Объем потенциальной целевой аудитории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987420"/>
          </a:xfrm>
        </p:spPr>
        <p:txBody>
          <a:bodyPr/>
          <a:lstStyle/>
          <a:p>
            <a:r>
              <a:rPr lang="ru-RU" dirty="0" smtClean="0"/>
              <a:t>К нашей целевой </a:t>
            </a:r>
            <a:r>
              <a:rPr lang="ru-RU" dirty="0" err="1" smtClean="0"/>
              <a:t>аудитоии</a:t>
            </a:r>
            <a:r>
              <a:rPr lang="ru-RU" dirty="0" smtClean="0"/>
              <a:t> относятся: подростки, молодые люди, взрослые люди проживающие в г. Москве, которые хотят посещать наш </a:t>
            </a:r>
            <a:r>
              <a:rPr lang="ru-RU" dirty="0" err="1" smtClean="0"/>
              <a:t>киберспортивный</a:t>
            </a:r>
            <a:r>
              <a:rPr lang="ru-RU" dirty="0" smtClean="0"/>
              <a:t> клуб.</a:t>
            </a:r>
          </a:p>
          <a:p>
            <a:r>
              <a:rPr lang="ru-RU" dirty="0" smtClean="0"/>
              <a:t>Население </a:t>
            </a:r>
            <a:r>
              <a:rPr lang="ru-RU" dirty="0"/>
              <a:t>района Орехово-Борисово северное 131 577 человек (http://</a:t>
            </a:r>
            <a:r>
              <a:rPr lang="ru-RU" dirty="0" smtClean="0"/>
              <a:t>www.statdata.ru) </a:t>
            </a:r>
          </a:p>
          <a:p>
            <a:r>
              <a:rPr lang="ru-RU" dirty="0"/>
              <a:t>Население Москвы за 2022г. –12 455 682чел.(</a:t>
            </a:r>
            <a:r>
              <a:rPr lang="ru-RU" dirty="0">
                <a:hlinkClick r:id="rId2"/>
              </a:rPr>
              <a:t>https://goo.su/3y0P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110320"/>
              </p:ext>
            </p:extLst>
          </p:nvPr>
        </p:nvGraphicFramePr>
        <p:xfrm>
          <a:off x="2210037" y="4273420"/>
          <a:ext cx="8460508" cy="21336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820733">
                  <a:extLst>
                    <a:ext uri="{9D8B030D-6E8A-4147-A177-3AD203B41FA5}">
                      <a16:colId xmlns="" xmlns:a16="http://schemas.microsoft.com/office/drawing/2014/main" val="2104316991"/>
                    </a:ext>
                  </a:extLst>
                </a:gridCol>
                <a:gridCol w="2820733">
                  <a:extLst>
                    <a:ext uri="{9D8B030D-6E8A-4147-A177-3AD203B41FA5}">
                      <a16:colId xmlns="" xmlns:a16="http://schemas.microsoft.com/office/drawing/2014/main" val="205088573"/>
                    </a:ext>
                  </a:extLst>
                </a:gridCol>
                <a:gridCol w="2819042">
                  <a:extLst>
                    <a:ext uri="{9D8B030D-6E8A-4147-A177-3AD203B41FA5}">
                      <a16:colId xmlns="" xmlns:a16="http://schemas.microsoft.com/office/drawing/2014/main" val="3719071031"/>
                    </a:ext>
                  </a:extLst>
                </a:gridCol>
              </a:tblGrid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Численность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Процент численности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768730023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14 – </a:t>
                      </a:r>
                      <a:r>
                        <a:rPr lang="ru-RU" sz="1800" kern="1200" dirty="0" smtClean="0">
                          <a:effectLst/>
                        </a:rPr>
                        <a:t>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7.05%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1393140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18 - </a:t>
                      </a:r>
                      <a:r>
                        <a:rPr lang="ru-RU" sz="1800" kern="1200" dirty="0" smtClean="0">
                          <a:effectLst/>
                        </a:rPr>
                        <a:t>23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5251398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23 – </a:t>
                      </a:r>
                      <a:r>
                        <a:rPr lang="ru-RU" sz="1800" kern="1200" dirty="0" smtClean="0">
                          <a:effectLst/>
                        </a:rPr>
                        <a:t>27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92020420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Всего: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80983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19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5959" y="186612"/>
            <a:ext cx="9601200" cy="769776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Анализ</a:t>
            </a:r>
            <a:r>
              <a:rPr lang="ru-RU" dirty="0" smtClean="0"/>
              <a:t>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649" y="1073020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Расчет объема рынка в количественном (чел.) и стоимостном выражении (руб.). Доля рынка (%)= 1/(2+1)*100%=0.33*100%=33%</a:t>
            </a:r>
          </a:p>
          <a:p>
            <a:pPr marL="0" indent="0">
              <a:buNone/>
            </a:pPr>
            <a:r>
              <a:rPr lang="ru-RU" dirty="0"/>
              <a:t>Население района Орехово-Борисово северное 131 577 человек (http://www.statdata.ru/naselenie-moskvy-po-okrugam-i-rajonam)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368004"/>
              </p:ext>
            </p:extLst>
          </p:nvPr>
        </p:nvGraphicFramePr>
        <p:xfrm>
          <a:off x="1307769" y="3527047"/>
          <a:ext cx="10178216" cy="2435213"/>
        </p:xfrm>
        <a:graphic>
          <a:graphicData uri="http://schemas.openxmlformats.org/drawingml/2006/table">
            <a:tbl>
              <a:tblPr firstRow="1" firstCol="1" bandRow="1"/>
              <a:tblGrid>
                <a:gridCol w="3237584"/>
                <a:gridCol w="3237584"/>
                <a:gridCol w="3703048"/>
              </a:tblGrid>
              <a:tr h="734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TAM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SAM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SOM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Общий объем целевого рынка 33% * 131 577 = 43 420 чел.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Доступный объем целевого рынка 40 % * 43 420чел = 17 368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Реально достижимый объем рынка = 2 400  услуг в месяц;  28 800 услуг в 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8037" y="2924451"/>
            <a:ext cx="30203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Roboto" charset="0"/>
                <a:cs typeface="Times New Roman" panose="02020603050405020304" pitchFamily="18" charset="0"/>
              </a:rPr>
              <a:t>Планируемый объём рынка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763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маркетинга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достижения целей формулируем задачи маркетинга: </a:t>
            </a:r>
          </a:p>
          <a:p>
            <a:r>
              <a:rPr lang="ru-RU" dirty="0"/>
              <a:t>1. Организовать эффективную реализацию своих услуг.</a:t>
            </a:r>
          </a:p>
          <a:p>
            <a:r>
              <a:rPr lang="ru-RU" dirty="0"/>
              <a:t>2. Увеличить узнаваемость проекта за счет рекламы в соц. сетях, листовок, визиток и проведённых мероприятий.</a:t>
            </a:r>
          </a:p>
          <a:p>
            <a:r>
              <a:rPr lang="ru-RU" dirty="0"/>
              <a:t>3. Обеспечение стабильного финансирования и материального положения на целевых рынках</a:t>
            </a:r>
          </a:p>
          <a:p>
            <a:r>
              <a:rPr lang="ru-RU" dirty="0"/>
              <a:t>4. Организация эффективных рекламных услуг</a:t>
            </a:r>
          </a:p>
          <a:p>
            <a:r>
              <a:rPr lang="ru-RU" dirty="0"/>
              <a:t>5. Достижение максимальной потребительской удовлетворенности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57188" y="2857499"/>
            <a:ext cx="4514850" cy="3571875"/>
          </a:xfrm>
        </p:spPr>
        <p:txBody>
          <a:bodyPr>
            <a:normAutofit/>
          </a:bodyPr>
          <a:lstStyle/>
          <a:p>
            <a:r>
              <a:rPr lang="ru-RU" sz="2000" dirty="0"/>
              <a:t>Цель маркетинга - </a:t>
            </a:r>
            <a:r>
              <a:rPr lang="ru-RU" sz="2000" dirty="0" smtClean="0"/>
              <a:t>удовлетворение </a:t>
            </a:r>
            <a:r>
              <a:rPr lang="ru-RU" sz="2000" dirty="0"/>
              <a:t>потребностей </a:t>
            </a:r>
            <a:r>
              <a:rPr lang="ru-RU" sz="2000" dirty="0" smtClean="0"/>
              <a:t>сегмента, принося организации наилучший финансовый результат.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49325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625880" y="108943"/>
            <a:ext cx="8361229" cy="693489"/>
          </a:xfrm>
        </p:spPr>
        <p:txBody>
          <a:bodyPr/>
          <a:lstStyle/>
          <a:p>
            <a:r>
              <a:rPr lang="en-US" sz="5400" dirty="0"/>
              <a:t>SWOT – </a:t>
            </a:r>
            <a:r>
              <a:rPr lang="ru-RU" sz="5400" dirty="0"/>
              <a:t>АНАЛИЗ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050155"/>
              </p:ext>
            </p:extLst>
          </p:nvPr>
        </p:nvGraphicFramePr>
        <p:xfrm>
          <a:off x="1017037" y="1110342"/>
          <a:ext cx="10207689" cy="5262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Документ" r:id="rId3" imgW="5940803" imgH="2354845" progId="Word.Document.12">
                  <p:embed/>
                </p:oleObj>
              </mc:Choice>
              <mc:Fallback>
                <p:oleObj name="Документ" r:id="rId3" imgW="5940803" imgH="23548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7037" y="1110342"/>
                        <a:ext cx="10207689" cy="5262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957888" y="3328988"/>
            <a:ext cx="1971675" cy="328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54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61865"/>
            <a:ext cx="9601200" cy="1485900"/>
          </a:xfrm>
        </p:spPr>
        <p:txBody>
          <a:bodyPr/>
          <a:lstStyle/>
          <a:p>
            <a:r>
              <a:rPr lang="ru-RU" dirty="0"/>
              <a:t>Формулирование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стратегии </a:t>
            </a:r>
            <a:r>
              <a:rPr lang="ru-RU" dirty="0"/>
              <a:t>маркетинга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733870"/>
            <a:ext cx="9601200" cy="3581400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«Стратегия среднерыночных цен»</a:t>
            </a:r>
          </a:p>
          <a:p>
            <a:pPr marL="0" indent="0" algn="just">
              <a:buNone/>
            </a:pPr>
            <a:r>
              <a:rPr lang="ru-RU" sz="2400" dirty="0"/>
              <a:t>Стратегия среднерыночных цен заключается в назначении цены, аналогичной ценам конкурентов на рынке. Такая нейтральная стратегия применима, если товар по своим качествам не особо отличается от конкурентов.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74451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634" cy="790575"/>
          </a:xfrm>
        </p:spPr>
        <p:txBody>
          <a:bodyPr/>
          <a:lstStyle/>
          <a:p>
            <a:r>
              <a:rPr lang="ru-RU" sz="4800" dirty="0"/>
              <a:t>Таблица «Оценка 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</a:rPr>
              <a:t>конкуренции</a:t>
            </a:r>
            <a:r>
              <a:rPr lang="ru-RU" sz="4800" dirty="0"/>
              <a:t>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93170532"/>
              </p:ext>
            </p:extLst>
          </p:nvPr>
        </p:nvGraphicFramePr>
        <p:xfrm>
          <a:off x="1146175" y="1117599"/>
          <a:ext cx="9902826" cy="4606925"/>
        </p:xfrm>
        <a:graphic>
          <a:graphicData uri="http://schemas.openxmlformats.org/drawingml/2006/table">
            <a:tbl>
              <a:tblPr firstRow="1" firstCol="1" bandRow="1"/>
              <a:tblGrid>
                <a:gridCol w="2634718"/>
                <a:gridCol w="2338415"/>
                <a:gridCol w="2024561"/>
                <a:gridCol w="2905132"/>
              </a:tblGrid>
              <a:tr h="137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Критерии оценки: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GlClub</a:t>
                      </a: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(закрыт на неопределённый срок)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COLIZEUM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Game Story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51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Местонахождение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. Маршала Захарова, 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Каширское ш., 61Г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улица Маршала Захарова, 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Статус (собственник, арендатор)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Арендатор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Арендатор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Арендатор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Уровень цен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400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400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Ассортимент услуг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Киберспортивный клуб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Компьютерный клуб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Киберспортивный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 клуб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206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313" y="214313"/>
            <a:ext cx="9601200" cy="1485900"/>
          </a:xfrm>
        </p:spPr>
        <p:txBody>
          <a:bodyPr/>
          <a:lstStyle/>
          <a:p>
            <a:r>
              <a:rPr lang="ru-RU" dirty="0" smtClean="0"/>
              <a:t>Каналы сбыта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377975" y="935884"/>
            <a:ext cx="10652100" cy="5013536"/>
            <a:chOff x="3071231" y="1065106"/>
            <a:chExt cx="10652100" cy="5013536"/>
          </a:xfrm>
        </p:grpSpPr>
        <p:sp>
          <p:nvSpPr>
            <p:cNvPr id="11" name="Стрелка углом вверх 10"/>
            <p:cNvSpPr/>
            <p:nvPr/>
          </p:nvSpPr>
          <p:spPr>
            <a:xfrm rot="5400000">
              <a:off x="3216873" y="1674474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3071231" y="1065106"/>
              <a:ext cx="6858580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016" tIns="104016" rIns="104016" bIns="1040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996626" y="1126884"/>
              <a:ext cx="673043" cy="523536"/>
            </a:xfrm>
            <a:custGeom>
              <a:avLst/>
              <a:gdLst>
                <a:gd name="connsiteX0" fmla="*/ 0 w 673043"/>
                <a:gd name="connsiteY0" fmla="*/ 0 h 523536"/>
                <a:gd name="connsiteX1" fmla="*/ 673043 w 673043"/>
                <a:gd name="connsiteY1" fmla="*/ 0 h 523536"/>
                <a:gd name="connsiteX2" fmla="*/ 673043 w 673043"/>
                <a:gd name="connsiteY2" fmla="*/ 523536 h 523536"/>
                <a:gd name="connsiteX3" fmla="*/ 0 w 673043"/>
                <a:gd name="connsiteY3" fmla="*/ 523536 h 523536"/>
                <a:gd name="connsiteX4" fmla="*/ 0 w 673043"/>
                <a:gd name="connsiteY4" fmla="*/ 0 h 52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43" h="523536">
                  <a:moveTo>
                    <a:pt x="0" y="0"/>
                  </a:moveTo>
                  <a:lnTo>
                    <a:pt x="673043" y="0"/>
                  </a:lnTo>
                  <a:lnTo>
                    <a:pt x="673043" y="523536"/>
                  </a:lnTo>
                  <a:lnTo>
                    <a:pt x="0" y="5235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/>
            </a:p>
          </p:txBody>
        </p:sp>
        <p:sp>
          <p:nvSpPr>
            <p:cNvPr id="14" name="Стрелка углом вверх 13"/>
            <p:cNvSpPr/>
            <p:nvPr/>
          </p:nvSpPr>
          <p:spPr>
            <a:xfrm rot="5400000">
              <a:off x="3984123" y="2402106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3838480" y="1792738"/>
              <a:ext cx="6791419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016" tIns="104016" rIns="104016" bIns="1040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763876" y="1854515"/>
              <a:ext cx="673043" cy="523536"/>
            </a:xfrm>
            <a:custGeom>
              <a:avLst/>
              <a:gdLst>
                <a:gd name="connsiteX0" fmla="*/ 0 w 673043"/>
                <a:gd name="connsiteY0" fmla="*/ 0 h 523536"/>
                <a:gd name="connsiteX1" fmla="*/ 673043 w 673043"/>
                <a:gd name="connsiteY1" fmla="*/ 0 h 523536"/>
                <a:gd name="connsiteX2" fmla="*/ 673043 w 673043"/>
                <a:gd name="connsiteY2" fmla="*/ 523536 h 523536"/>
                <a:gd name="connsiteX3" fmla="*/ 0 w 673043"/>
                <a:gd name="connsiteY3" fmla="*/ 523536 h 523536"/>
                <a:gd name="connsiteX4" fmla="*/ 0 w 673043"/>
                <a:gd name="connsiteY4" fmla="*/ 0 h 52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43" h="523536">
                  <a:moveTo>
                    <a:pt x="0" y="0"/>
                  </a:moveTo>
                  <a:lnTo>
                    <a:pt x="673043" y="0"/>
                  </a:lnTo>
                  <a:lnTo>
                    <a:pt x="673043" y="523536"/>
                  </a:lnTo>
                  <a:lnTo>
                    <a:pt x="0" y="5235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/>
            </a:p>
          </p:txBody>
        </p:sp>
        <p:sp>
          <p:nvSpPr>
            <p:cNvPr id="17" name="Стрелка углом вверх 16"/>
            <p:cNvSpPr/>
            <p:nvPr/>
          </p:nvSpPr>
          <p:spPr>
            <a:xfrm rot="5400000">
              <a:off x="4751372" y="3129738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4605730" y="2520370"/>
              <a:ext cx="6717300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306" tIns="138306" rIns="138306" bIns="13830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531125" y="2582147"/>
              <a:ext cx="673043" cy="52353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Стрелка углом вверх 19"/>
            <p:cNvSpPr/>
            <p:nvPr/>
          </p:nvSpPr>
          <p:spPr>
            <a:xfrm rot="5400000">
              <a:off x="5518622" y="3857370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илиния 20"/>
            <p:cNvSpPr/>
            <p:nvPr/>
          </p:nvSpPr>
          <p:spPr>
            <a:xfrm>
              <a:off x="5372979" y="3248002"/>
              <a:ext cx="6650137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306" tIns="138306" rIns="138306" bIns="13830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298375" y="3309779"/>
              <a:ext cx="673043" cy="52353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Стрелка углом вверх 22"/>
            <p:cNvSpPr/>
            <p:nvPr/>
          </p:nvSpPr>
          <p:spPr>
            <a:xfrm rot="5400000">
              <a:off x="6285871" y="4585002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6140228" y="3975634"/>
              <a:ext cx="6540115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306" tIns="138306" rIns="138306" bIns="13830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065624" y="4037411"/>
              <a:ext cx="673043" cy="52353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Стрелка углом вверх 25"/>
            <p:cNvSpPr/>
            <p:nvPr/>
          </p:nvSpPr>
          <p:spPr>
            <a:xfrm rot="5400000">
              <a:off x="7053121" y="5312634"/>
              <a:ext cx="549713" cy="625829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олилиния 26"/>
            <p:cNvSpPr/>
            <p:nvPr/>
          </p:nvSpPr>
          <p:spPr>
            <a:xfrm>
              <a:off x="6907478" y="4702938"/>
              <a:ext cx="6330078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306" tIns="138306" rIns="138306" bIns="13830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7832874" y="4765043"/>
              <a:ext cx="673043" cy="52353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7674729" y="5430897"/>
              <a:ext cx="6048602" cy="647745"/>
            </a:xfrm>
            <a:custGeom>
              <a:avLst/>
              <a:gdLst>
                <a:gd name="connsiteX0" fmla="*/ 0 w 925393"/>
                <a:gd name="connsiteY0" fmla="*/ 107979 h 647745"/>
                <a:gd name="connsiteX1" fmla="*/ 107979 w 925393"/>
                <a:gd name="connsiteY1" fmla="*/ 0 h 647745"/>
                <a:gd name="connsiteX2" fmla="*/ 817414 w 925393"/>
                <a:gd name="connsiteY2" fmla="*/ 0 h 647745"/>
                <a:gd name="connsiteX3" fmla="*/ 925393 w 925393"/>
                <a:gd name="connsiteY3" fmla="*/ 107979 h 647745"/>
                <a:gd name="connsiteX4" fmla="*/ 925393 w 925393"/>
                <a:gd name="connsiteY4" fmla="*/ 539766 h 647745"/>
                <a:gd name="connsiteX5" fmla="*/ 817414 w 925393"/>
                <a:gd name="connsiteY5" fmla="*/ 647745 h 647745"/>
                <a:gd name="connsiteX6" fmla="*/ 107979 w 925393"/>
                <a:gd name="connsiteY6" fmla="*/ 647745 h 647745"/>
                <a:gd name="connsiteX7" fmla="*/ 0 w 925393"/>
                <a:gd name="connsiteY7" fmla="*/ 539766 h 647745"/>
                <a:gd name="connsiteX8" fmla="*/ 0 w 925393"/>
                <a:gd name="connsiteY8" fmla="*/ 107979 h 6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393" h="647745">
                  <a:moveTo>
                    <a:pt x="0" y="107979"/>
                  </a:moveTo>
                  <a:cubicBezTo>
                    <a:pt x="0" y="48344"/>
                    <a:pt x="48344" y="0"/>
                    <a:pt x="107979" y="0"/>
                  </a:cubicBezTo>
                  <a:lnTo>
                    <a:pt x="817414" y="0"/>
                  </a:lnTo>
                  <a:cubicBezTo>
                    <a:pt x="877049" y="0"/>
                    <a:pt x="925393" y="48344"/>
                    <a:pt x="925393" y="107979"/>
                  </a:cubicBezTo>
                  <a:lnTo>
                    <a:pt x="925393" y="539766"/>
                  </a:lnTo>
                  <a:cubicBezTo>
                    <a:pt x="925393" y="599401"/>
                    <a:pt x="877049" y="647745"/>
                    <a:pt x="817414" y="647745"/>
                  </a:cubicBezTo>
                  <a:lnTo>
                    <a:pt x="107979" y="647745"/>
                  </a:lnTo>
                  <a:cubicBezTo>
                    <a:pt x="48344" y="647745"/>
                    <a:pt x="0" y="599401"/>
                    <a:pt x="0" y="539766"/>
                  </a:cubicBezTo>
                  <a:lnTo>
                    <a:pt x="0" y="1079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016" tIns="104016" rIns="104016" bIns="1040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600123" y="5492675"/>
              <a:ext cx="673043" cy="523536"/>
            </a:xfrm>
            <a:custGeom>
              <a:avLst/>
              <a:gdLst>
                <a:gd name="connsiteX0" fmla="*/ 0 w 673043"/>
                <a:gd name="connsiteY0" fmla="*/ 0 h 523536"/>
                <a:gd name="connsiteX1" fmla="*/ 673043 w 673043"/>
                <a:gd name="connsiteY1" fmla="*/ 0 h 523536"/>
                <a:gd name="connsiteX2" fmla="*/ 673043 w 673043"/>
                <a:gd name="connsiteY2" fmla="*/ 523536 h 523536"/>
                <a:gd name="connsiteX3" fmla="*/ 0 w 673043"/>
                <a:gd name="connsiteY3" fmla="*/ 523536 h 523536"/>
                <a:gd name="connsiteX4" fmla="*/ 0 w 673043"/>
                <a:gd name="connsiteY4" fmla="*/ 0 h 52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43" h="523536">
                  <a:moveTo>
                    <a:pt x="0" y="0"/>
                  </a:moveTo>
                  <a:lnTo>
                    <a:pt x="673043" y="0"/>
                  </a:lnTo>
                  <a:lnTo>
                    <a:pt x="673043" y="523536"/>
                  </a:lnTo>
                  <a:lnTo>
                    <a:pt x="0" y="5235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1801437" y="1074764"/>
            <a:ext cx="5346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Создание рекламных аккаунтов и раздача листовок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576003" y="1802722"/>
            <a:ext cx="3575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Осведомлённость клиента о клубе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901877" y="3257986"/>
            <a:ext cx="6009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Возможность приобретения клиентом определённых услуг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605119" y="385193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Клиент посещает наш КК и узнаёт больше информации внутри клубе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411223" y="4712923"/>
            <a:ext cx="3284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Приобретение услуги клиентом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51021" y="5440555"/>
            <a:ext cx="3353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Обратная связь с покупателями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180716" y="2530027"/>
            <a:ext cx="4908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Заинтересованность </a:t>
            </a:r>
            <a:r>
              <a:rPr lang="ru-RU" dirty="0" err="1"/>
              <a:t>киберспортивным</a:t>
            </a:r>
            <a:r>
              <a:rPr lang="ru-RU" dirty="0"/>
              <a:t> клубом</a:t>
            </a:r>
          </a:p>
        </p:txBody>
      </p:sp>
    </p:spTree>
    <p:extLst>
      <p:ext uri="{BB962C8B-B14F-4D97-AF65-F5344CB8AC3E}">
        <p14:creationId xmlns:p14="http://schemas.microsoft.com/office/powerpoint/2010/main" val="164880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Стратегии ценообразования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414463"/>
            <a:ext cx="9601200" cy="4452937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2B2B2B"/>
                </a:solidFill>
                <a:latin typeface="PT Sans"/>
              </a:rPr>
              <a:t>«Среднерыночная цена». Можно выпустить товар на рынок по привычной для покупателя цене. В этом случае продукт не должен сильно отличаться от конкурентов и по своим потребительским</a:t>
            </a:r>
          </a:p>
          <a:p>
            <a:pPr algn="just"/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3200398"/>
            <a:ext cx="57150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555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63" y="142875"/>
            <a:ext cx="3855720" cy="215788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Результаты рекламной компании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970" y="2414588"/>
            <a:ext cx="5212080" cy="517525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Количество продаж услуг в месяц составят – 2 400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Количество продаж услуг в день составят – в среднем 80 челове</a:t>
            </a:r>
            <a:r>
              <a:rPr lang="ru-RU" dirty="0" smtClean="0">
                <a:solidFill>
                  <a:schemeClr val="tx1"/>
                </a:solidFill>
              </a:rPr>
              <a:t>к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Маркетинговый бюджет в месяц – 49 764 руб.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Цена привлечения одного клиента составит – 21 руб.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2" y="0"/>
            <a:ext cx="66373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95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5" y="314325"/>
            <a:ext cx="9601200" cy="1485900"/>
          </a:xfrm>
        </p:spPr>
        <p:txBody>
          <a:bodyPr/>
          <a:lstStyle/>
          <a:p>
            <a:r>
              <a:rPr lang="ru-RU" dirty="0" smtClean="0"/>
              <a:t>Разработан маркетинговый план для дальнейших этапов </a:t>
            </a:r>
            <a:r>
              <a:rPr lang="ru-RU" dirty="0" smtClean="0"/>
              <a:t>развития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371600" y="1969389"/>
            <a:ext cx="4443984" cy="823912"/>
          </a:xfrm>
        </p:spPr>
        <p:txBody>
          <a:bodyPr/>
          <a:lstStyle/>
          <a:p>
            <a:r>
              <a:rPr lang="ru-RU" dirty="0" smtClean="0"/>
              <a:t>Запуск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371600" y="3033744"/>
            <a:ext cx="4443984" cy="333848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Запуск групп в социальных сетях и оформление сайта</a:t>
            </a:r>
          </a:p>
          <a:p>
            <a:r>
              <a:rPr lang="ru-RU" dirty="0"/>
              <a:t>Раздаточная реклама (включены в материальные </a:t>
            </a:r>
            <a:r>
              <a:rPr lang="ru-RU" dirty="0" smtClean="0"/>
              <a:t>затраты + с </a:t>
            </a:r>
            <a:r>
              <a:rPr lang="ru-RU" dirty="0"/>
              <a:t>учётом работы </a:t>
            </a:r>
            <a:r>
              <a:rPr lang="ru-RU" dirty="0" smtClean="0"/>
              <a:t>промоутера) </a:t>
            </a:r>
          </a:p>
          <a:p>
            <a:r>
              <a:rPr lang="ru-RU" dirty="0" smtClean="0"/>
              <a:t>Участие в областных мероприятиях по </a:t>
            </a:r>
            <a:r>
              <a:rPr lang="ru-RU" dirty="0" err="1" smtClean="0"/>
              <a:t>киберспортивным</a:t>
            </a:r>
            <a:r>
              <a:rPr lang="ru-RU" dirty="0" smtClean="0"/>
              <a:t> играм</a:t>
            </a:r>
          </a:p>
          <a:p>
            <a:r>
              <a:rPr lang="ru-RU" dirty="0" smtClean="0"/>
              <a:t>Анализ услуг конкурентов в данной сфере деятельности</a:t>
            </a:r>
          </a:p>
          <a:p>
            <a:r>
              <a:rPr lang="ru-RU" dirty="0"/>
              <a:t>Сарафанное радио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510727" y="2012252"/>
            <a:ext cx="4443984" cy="823912"/>
          </a:xfrm>
        </p:spPr>
        <p:txBody>
          <a:bodyPr/>
          <a:lstStyle/>
          <a:p>
            <a:r>
              <a:rPr lang="ru-RU" dirty="0" smtClean="0"/>
              <a:t>Основной этап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6525014" y="3019457"/>
            <a:ext cx="4443984" cy="3352768"/>
          </a:xfrm>
        </p:spPr>
        <p:txBody>
          <a:bodyPr/>
          <a:lstStyle/>
          <a:p>
            <a:r>
              <a:rPr lang="ru-RU" dirty="0" smtClean="0"/>
              <a:t>Мониторинг и активное ведение социальных сетей, формирование стабильной аудитории</a:t>
            </a:r>
          </a:p>
          <a:p>
            <a:r>
              <a:rPr lang="ru-RU" dirty="0" smtClean="0"/>
              <a:t>Покупка рекламы у известных </a:t>
            </a:r>
            <a:r>
              <a:rPr lang="ru-RU" dirty="0" err="1" smtClean="0"/>
              <a:t>видеоблогеров</a:t>
            </a:r>
            <a:endParaRPr lang="ru-RU" dirty="0" smtClean="0"/>
          </a:p>
          <a:p>
            <a:r>
              <a:rPr lang="ru-RU" dirty="0" smtClean="0"/>
              <a:t>Контекстная реклама </a:t>
            </a:r>
          </a:p>
          <a:p>
            <a:r>
              <a:rPr lang="ru-RU" dirty="0" smtClean="0"/>
              <a:t>Участие и проведение турниров и конкурсов по </a:t>
            </a:r>
            <a:r>
              <a:rPr lang="ru-RU" dirty="0" err="1" smtClean="0"/>
              <a:t>киберспортивным</a:t>
            </a:r>
            <a:r>
              <a:rPr lang="ru-RU" dirty="0" smtClean="0"/>
              <a:t> играм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156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Рекламная модель </a:t>
            </a:r>
            <a:r>
              <a:rPr lang="en-US" dirty="0"/>
              <a:t>AIDA</a:t>
            </a:r>
            <a:br>
              <a:rPr lang="en-US" dirty="0"/>
            </a:b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185737" y="2100263"/>
            <a:ext cx="4872037" cy="4514850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Рекламная информация на сайте, в печатной продукции формируется на основе рекламной модели AIDA, т.е. она должна привлечь внимание потенциального клиента, вызвать интерес к нашим услугам, сформировать желание купить услугу, стимулировать действие, т.е. потенциальные клиенты клуба, которые придут для получения услуги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120" y="-1"/>
            <a:ext cx="66598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74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Бюджет маркетинга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621240"/>
              </p:ext>
            </p:extLst>
          </p:nvPr>
        </p:nvGraphicFramePr>
        <p:xfrm>
          <a:off x="1371600" y="1586205"/>
          <a:ext cx="7473821" cy="2006082"/>
        </p:xfrm>
        <a:graphic>
          <a:graphicData uri="http://schemas.openxmlformats.org/drawingml/2006/table">
            <a:tbl>
              <a:tblPr firstRow="1" firstCol="1" bandRow="1"/>
              <a:tblGrid>
                <a:gridCol w="345770"/>
                <a:gridCol w="4602146"/>
                <a:gridCol w="1375774"/>
                <a:gridCol w="1150131"/>
              </a:tblGrid>
              <a:tr h="60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Стоимость руб./мес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Стоимость, руб./год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Раздаточная реклама (с учётом работы промоутер)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16 264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195 168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Реклама в Соц. сетях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33 500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402 000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Сарафанное радио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49 764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Roboto"/>
                          <a:cs typeface="Times New Roman" panose="02020603050405020304" pitchFamily="18" charset="0"/>
                        </a:rPr>
                        <a:t>597 168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275185" y="3554090"/>
            <a:ext cx="75702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Оценка эффективности маркетинговых мероприятий</a:t>
            </a:r>
          </a:p>
          <a:p>
            <a:endParaRPr lang="ru-RU" b="1" dirty="0" smtClean="0"/>
          </a:p>
          <a:p>
            <a:r>
              <a:rPr lang="ru-RU" dirty="0" smtClean="0"/>
              <a:t>Маркетинговые затраты за 1 год составят 597 168  руб. Доля маркетинговых издержек = 597 168/5 425 181*100% = 11 %</a:t>
            </a:r>
          </a:p>
          <a:p>
            <a:r>
              <a:rPr lang="ru-RU" dirty="0" smtClean="0"/>
              <a:t>Маркетинговые затраты в расчете на одного клиента составят: 597 168/ 12/ 80 = 622,05 руб.</a:t>
            </a:r>
          </a:p>
          <a:p>
            <a:r>
              <a:rPr lang="ru-RU" dirty="0" smtClean="0"/>
              <a:t>Выручка от оказания услуг за 1 год –11 200 000 руб. </a:t>
            </a:r>
            <a:endParaRPr lang="ru-RU" dirty="0" smtClean="0"/>
          </a:p>
          <a:p>
            <a:r>
              <a:rPr lang="ru-RU" dirty="0" smtClean="0"/>
              <a:t>Объем </a:t>
            </a:r>
            <a:r>
              <a:rPr lang="ru-RU" dirty="0" smtClean="0"/>
              <a:t>продаж, связанный с продвижением = 11 200 000 руб. * 11 % =1 232 000руб. Эффективность = 1 232 000 руб. /597 168 руб. * 100% = 206,3 %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707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4171950" y="1314450"/>
            <a:ext cx="9601200" cy="1485900"/>
          </a:xfrm>
        </p:spPr>
        <p:txBody>
          <a:bodyPr/>
          <a:lstStyle/>
          <a:p>
            <a:r>
              <a:rPr lang="ru-RU" dirty="0"/>
              <a:t>Комплекс маркетинга (4 Р)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421" y="98848"/>
            <a:ext cx="9255966" cy="70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40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92128"/>
          </a:xfrm>
        </p:spPr>
        <p:txBody>
          <a:bodyPr/>
          <a:lstStyle/>
          <a:p>
            <a:r>
              <a:rPr lang="ru-RU" sz="2800" dirty="0"/>
              <a:t>Функциональные обязанности членов команды в области маркетинга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18922"/>
              </p:ext>
            </p:extLst>
          </p:nvPr>
        </p:nvGraphicFramePr>
        <p:xfrm>
          <a:off x="1147665" y="1138337"/>
          <a:ext cx="9881119" cy="4571997"/>
        </p:xfrm>
        <a:graphic>
          <a:graphicData uri="http://schemas.openxmlformats.org/drawingml/2006/table">
            <a:tbl>
              <a:tblPr firstRow="1" firstCol="1" bandRow="1"/>
              <a:tblGrid>
                <a:gridCol w="4795610"/>
                <a:gridCol w="5085509"/>
              </a:tblGrid>
              <a:tr h="507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Анастасия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Анна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Формирование имиджа организации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Закупка необходимой продукцией и оборудованием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Разработка, продвижение сайта, соц. сетей.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Формирование имиджа организации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Занимаюсь документацией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Веду денежный отчёт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  <a:tab pos="219583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Связи с общественностью	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  <a:tab pos="2195830" algn="l"/>
                        </a:tabLs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 рекламной кампании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Состовляю график работы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Связи с общественностью, организация участия в муниципальных мероприятиях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58115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Разработка, изготовление печатной продукции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44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14375"/>
          </a:xfrm>
        </p:spPr>
        <p:txBody>
          <a:bodyPr/>
          <a:lstStyle/>
          <a:p>
            <a:r>
              <a:rPr lang="ru-RU" dirty="0" smtClean="0"/>
              <a:t>Аутсорсинг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353602"/>
              </p:ext>
            </p:extLst>
          </p:nvPr>
        </p:nvGraphicFramePr>
        <p:xfrm>
          <a:off x="1371600" y="1657350"/>
          <a:ext cx="9601200" cy="4210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935958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725</TotalTime>
  <Words>1277</Words>
  <Application>Microsoft Office PowerPoint</Application>
  <PresentationFormat>Произвольный</PresentationFormat>
  <Paragraphs>228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Crop</vt:lpstr>
      <vt:lpstr>Документ</vt:lpstr>
      <vt:lpstr>БИЗНЕС-ПЛАН</vt:lpstr>
      <vt:lpstr>Команда «mix»</vt:lpstr>
      <vt:lpstr>Важность определения целевой аудитории</vt:lpstr>
      <vt:lpstr>Потребители и покупатели</vt:lpstr>
      <vt:lpstr>Портрет типичного клиента</vt:lpstr>
      <vt:lpstr>Анализ целевых групп</vt:lpstr>
      <vt:lpstr>Нашими потребителями являются физические лица, это целевая группа относится к сфере B2C </vt:lpstr>
      <vt:lpstr>Методика сегментации 5 «W» (по Шеррингтону)</vt:lpstr>
      <vt:lpstr>Данные статистики расчёта ЦА</vt:lpstr>
      <vt:lpstr>Объем потенциальной целевой аудитории</vt:lpstr>
      <vt:lpstr>Анализ рынка</vt:lpstr>
      <vt:lpstr>Цели и задачи маркетинга</vt:lpstr>
      <vt:lpstr>SWOT – АНАЛИЗ</vt:lpstr>
      <vt:lpstr>Формулирование стратегии маркетинга</vt:lpstr>
      <vt:lpstr>Таблица «Оценка конкуренции»</vt:lpstr>
      <vt:lpstr>Каналы сбыта</vt:lpstr>
      <vt:lpstr>Стратегии ценообразования</vt:lpstr>
      <vt:lpstr>Результаты рекламной компании </vt:lpstr>
      <vt:lpstr>Разработан маркетинговый план для дальнейших этапов развития проекта</vt:lpstr>
      <vt:lpstr>Рекламная модель AIDA </vt:lpstr>
      <vt:lpstr>Бюджет маркетинга</vt:lpstr>
      <vt:lpstr>Комплекс маркетинга (4 Р)</vt:lpstr>
      <vt:lpstr>Функциональные обязанности членов команды в области маркетинга</vt:lpstr>
      <vt:lpstr>Аутсорсинг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Наталья</cp:lastModifiedBy>
  <cp:revision>52</cp:revision>
  <dcterms:created xsi:type="dcterms:W3CDTF">2022-06-12T19:49:26Z</dcterms:created>
  <dcterms:modified xsi:type="dcterms:W3CDTF">2022-06-16T03:49:40Z</dcterms:modified>
</cp:coreProperties>
</file>